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498" r:id="rId2"/>
    <p:sldId id="442" r:id="rId3"/>
    <p:sldId id="517" r:id="rId4"/>
    <p:sldId id="530" r:id="rId5"/>
    <p:sldId id="531" r:id="rId6"/>
    <p:sldId id="532" r:id="rId7"/>
    <p:sldId id="519" r:id="rId8"/>
    <p:sldId id="507" r:id="rId9"/>
    <p:sldId id="502" r:id="rId10"/>
    <p:sldId id="51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7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21EA03A-32B3-4D76-8835-65764A7574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70576D-E7EA-49CA-9152-779414BA4B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97C6-8667-4C1D-B53B-0CA6D27E9BA5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F32250-C968-4C0C-8BD5-4CDD9DDCB1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6CCAEB-16B7-49B0-BDAF-517343AA74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0342B-DF5E-4F0F-AFAB-511939549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758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1E1A9-EAEA-4A81-9909-64B385F7A5CC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64E83-72AA-4C97-9704-F59B51C43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36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5A7B0-4DDB-4CD7-A224-0461EC47390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94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863F-2181-40AA-9D10-26C0A01C7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77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863F-2181-40AA-9D10-26C0A01C7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863F-2181-40AA-9D10-26C0A01C7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83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863F-2181-40AA-9D10-26C0A01C7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863F-2181-40AA-9D10-26C0A01C7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64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863F-2181-40AA-9D10-26C0A01C7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83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863F-2181-40AA-9D10-26C0A01C7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25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863F-2181-40AA-9D10-26C0A01C7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3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58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05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907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-9731"/>
            <a:ext cx="12191998" cy="1181306"/>
          </a:xfrm>
          <a:prstGeom prst="rect">
            <a:avLst/>
          </a:prstGeom>
          <a:solidFill>
            <a:srgbClr val="273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372"/>
            <a:ext cx="10515600" cy="673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2600" y="6466112"/>
            <a:ext cx="27432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r>
              <a:rPr lang="fr-FR"/>
              <a:t>7 Octobre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112"/>
            <a:ext cx="41148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r>
              <a:rPr lang="fr-FR"/>
              <a:t>Journée doctorale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6201" y="6466112"/>
            <a:ext cx="2743200" cy="281437"/>
          </a:xfrm>
        </p:spPr>
        <p:txBody>
          <a:bodyPr/>
          <a:lstStyle>
            <a:lvl1pPr algn="r">
              <a:defRPr>
                <a:solidFill>
                  <a:srgbClr val="576973"/>
                </a:solidFill>
              </a:defRPr>
            </a:lvl1pPr>
          </a:lstStyle>
          <a:p>
            <a:fld id="{6E18DBF4-37B7-4C4F-9728-A1C100B177E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43174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43174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6766560"/>
            <a:ext cx="12192000" cy="91440"/>
            <a:chOff x="0" y="4480421"/>
            <a:chExt cx="12192000" cy="9144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4480421"/>
              <a:ext cx="2439924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2439924" y="4480421"/>
              <a:ext cx="2439924" cy="914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879848" y="4480421"/>
              <a:ext cx="2439924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7319772" y="4480421"/>
              <a:ext cx="2439924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9759696" y="4480421"/>
              <a:ext cx="2432304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366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-9731"/>
            <a:ext cx="12191998" cy="1181306"/>
          </a:xfrm>
          <a:prstGeom prst="rect">
            <a:avLst/>
          </a:prstGeom>
          <a:solidFill>
            <a:srgbClr val="273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372"/>
            <a:ext cx="10515600" cy="6731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2600" y="6466112"/>
            <a:ext cx="27432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r>
              <a:rPr lang="fr-FR"/>
              <a:t>7 Octobre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112"/>
            <a:ext cx="41148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r>
              <a:rPr lang="fr-FR"/>
              <a:t>Journée doctorale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6201" y="6466112"/>
            <a:ext cx="2743200" cy="281437"/>
          </a:xfrm>
        </p:spPr>
        <p:txBody>
          <a:bodyPr/>
          <a:lstStyle>
            <a:lvl1pPr algn="r">
              <a:defRPr>
                <a:solidFill>
                  <a:srgbClr val="576973"/>
                </a:solidFill>
              </a:defRPr>
            </a:lvl1pPr>
          </a:lstStyle>
          <a:p>
            <a:fld id="{6E18DBF4-37B7-4C4F-9728-A1C100B177EE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766560"/>
            <a:ext cx="12192000" cy="91440"/>
            <a:chOff x="0" y="4480421"/>
            <a:chExt cx="12192000" cy="9144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4480421"/>
              <a:ext cx="2439924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2439924" y="4480421"/>
              <a:ext cx="2439924" cy="914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879848" y="4480421"/>
              <a:ext cx="2439924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319772" y="4480421"/>
              <a:ext cx="2439924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9759696" y="4480421"/>
              <a:ext cx="2432304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3233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" y="-9731"/>
            <a:ext cx="12191998" cy="1181306"/>
          </a:xfrm>
          <a:prstGeom prst="rect">
            <a:avLst/>
          </a:prstGeom>
          <a:solidFill>
            <a:srgbClr val="273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372"/>
            <a:ext cx="10515600" cy="673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2600" y="6466112"/>
            <a:ext cx="27432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r>
              <a:rPr lang="fr-FR"/>
              <a:t>7 Octobre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112"/>
            <a:ext cx="4114800" cy="281437"/>
          </a:xfrm>
        </p:spPr>
        <p:txBody>
          <a:bodyPr/>
          <a:lstStyle>
            <a:lvl1pPr>
              <a:defRPr>
                <a:solidFill>
                  <a:srgbClr val="576973"/>
                </a:solidFill>
              </a:defRPr>
            </a:lvl1pPr>
          </a:lstStyle>
          <a:p>
            <a:r>
              <a:rPr lang="en-US"/>
              <a:t>Journée doctorale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6201" y="6466112"/>
            <a:ext cx="2743200" cy="281437"/>
          </a:xfrm>
        </p:spPr>
        <p:txBody>
          <a:bodyPr/>
          <a:lstStyle>
            <a:lvl1pPr algn="r">
              <a:defRPr>
                <a:solidFill>
                  <a:srgbClr val="576973"/>
                </a:solidFill>
              </a:defRPr>
            </a:lvl1pPr>
          </a:lstStyle>
          <a:p>
            <a:fld id="{6E18DBF4-37B7-4C4F-9728-A1C100B177E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1441704" y="4318989"/>
            <a:ext cx="2596896" cy="431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200" cap="all" baseline="0">
                <a:solidFill>
                  <a:srgbClr val="324D5E"/>
                </a:solidFill>
              </a:defRPr>
            </a:lvl1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32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4797554" y="4318989"/>
            <a:ext cx="2596896" cy="431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00" cap="all" baseline="0">
                <a:solidFill>
                  <a:srgbClr val="324D5E"/>
                </a:solidFill>
              </a:defRPr>
            </a:lvl1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33" name="Text Placeholder 29"/>
          <p:cNvSpPr>
            <a:spLocks noGrp="1"/>
          </p:cNvSpPr>
          <p:nvPr>
            <p:ph type="body" sz="quarter" idx="20" hasCustomPrompt="1"/>
          </p:nvPr>
        </p:nvSpPr>
        <p:spPr>
          <a:xfrm>
            <a:off x="8147084" y="4318989"/>
            <a:ext cx="2596896" cy="431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200" cap="all" baseline="0">
                <a:solidFill>
                  <a:srgbClr val="324D5E"/>
                </a:solidFill>
              </a:defRPr>
            </a:lvl1pPr>
          </a:lstStyle>
          <a:p>
            <a:pPr lvl="0"/>
            <a:r>
              <a:rPr lang="en-US"/>
              <a:t>Title Here</a:t>
            </a:r>
          </a:p>
        </p:txBody>
      </p:sp>
      <p:sp>
        <p:nvSpPr>
          <p:cNvPr id="35" name="Text Placeholder 29"/>
          <p:cNvSpPr>
            <a:spLocks noGrp="1"/>
          </p:cNvSpPr>
          <p:nvPr>
            <p:ph type="body" sz="quarter" idx="22" hasCustomPrompt="1"/>
          </p:nvPr>
        </p:nvSpPr>
        <p:spPr>
          <a:xfrm>
            <a:off x="1441704" y="4792807"/>
            <a:ext cx="2596896" cy="12269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buNone/>
              <a:defRPr sz="1800">
                <a:solidFill>
                  <a:srgbClr val="8C9CA6"/>
                </a:solidFill>
              </a:defRPr>
            </a:lvl1pPr>
          </a:lstStyle>
          <a:p>
            <a:pPr lvl="0"/>
            <a:r>
              <a:rPr lang="en-US"/>
              <a:t>Short description here</a:t>
            </a:r>
          </a:p>
        </p:txBody>
      </p:sp>
      <p:sp>
        <p:nvSpPr>
          <p:cNvPr id="36" name="Text Placeholder 29"/>
          <p:cNvSpPr>
            <a:spLocks noGrp="1"/>
          </p:cNvSpPr>
          <p:nvPr>
            <p:ph type="body" sz="quarter" idx="23" hasCustomPrompt="1"/>
          </p:nvPr>
        </p:nvSpPr>
        <p:spPr>
          <a:xfrm>
            <a:off x="4797554" y="4792807"/>
            <a:ext cx="2596896" cy="12269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buNone/>
              <a:defRPr sz="1800">
                <a:solidFill>
                  <a:srgbClr val="8C9CA6"/>
                </a:solidFill>
              </a:defRPr>
            </a:lvl1pPr>
          </a:lstStyle>
          <a:p>
            <a:pPr lvl="0"/>
            <a:r>
              <a:rPr lang="en-US"/>
              <a:t>Short description here</a:t>
            </a:r>
          </a:p>
        </p:txBody>
      </p:sp>
      <p:sp>
        <p:nvSpPr>
          <p:cNvPr id="37" name="Text Placeholder 29"/>
          <p:cNvSpPr>
            <a:spLocks noGrp="1"/>
          </p:cNvSpPr>
          <p:nvPr>
            <p:ph type="body" sz="quarter" idx="24" hasCustomPrompt="1"/>
          </p:nvPr>
        </p:nvSpPr>
        <p:spPr>
          <a:xfrm>
            <a:off x="8147084" y="4792807"/>
            <a:ext cx="2596896" cy="122699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just">
              <a:buNone/>
              <a:defRPr sz="1800">
                <a:solidFill>
                  <a:srgbClr val="8C9CA6"/>
                </a:solidFill>
              </a:defRPr>
            </a:lvl1pPr>
          </a:lstStyle>
          <a:p>
            <a:pPr lvl="0"/>
            <a:r>
              <a:rPr lang="en-US"/>
              <a:t>Short description here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441704" y="1686031"/>
            <a:ext cx="2596896" cy="2596896"/>
          </a:xfrm>
          <a:prstGeom prst="ellipse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10000">
                <a:latin typeface="FontAwesome" pitchFamily="2" charset="0"/>
              </a:defRPr>
            </a:lvl1pPr>
          </a:lstStyle>
          <a:p>
            <a:pPr lvl="0"/>
            <a:r>
              <a:rPr lang="en-US"/>
              <a:t>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4794394" y="1686031"/>
            <a:ext cx="2596896" cy="2596896"/>
          </a:xfrm>
          <a:prstGeom prst="ellipse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10000">
                <a:solidFill>
                  <a:schemeClr val="bg1"/>
                </a:solidFill>
                <a:latin typeface="FontAwesome" pitchFamily="2" charset="0"/>
              </a:defRPr>
            </a:lvl1pPr>
          </a:lstStyle>
          <a:p>
            <a:pPr lvl="0"/>
            <a:r>
              <a:rPr lang="en-US"/>
              <a:t>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8148663" y="1686031"/>
            <a:ext cx="2596896" cy="2596896"/>
          </a:xfrm>
          <a:prstGeom prst="ellipse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10000">
                <a:latin typeface="FontAwesome" pitchFamily="2" charset="0"/>
              </a:defRPr>
            </a:lvl1pPr>
          </a:lstStyle>
          <a:p>
            <a:pPr lvl="0"/>
            <a:r>
              <a:rPr lang="en-US"/>
              <a:t>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6766560"/>
            <a:ext cx="12192000" cy="91440"/>
            <a:chOff x="0" y="4480421"/>
            <a:chExt cx="12192000" cy="9144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4480421"/>
              <a:ext cx="2439924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2439924" y="4480421"/>
              <a:ext cx="2439924" cy="914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879848" y="4480421"/>
              <a:ext cx="2439924" cy="914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7319772" y="4480421"/>
              <a:ext cx="2439924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9759696" y="4480421"/>
              <a:ext cx="2432304" cy="914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524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20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92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90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47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72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32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0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21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7 Octobre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Journée doctorale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4BAB6-5DD2-40B4-933C-D2E0F38C6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93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  <p:sldLayoutId id="2147483701" r:id="rId13"/>
    <p:sldLayoutId id="2147483703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C1C8A175-1B5D-412D-9B4E-320FD61803A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746"/>
                    </a14:imgEffect>
                    <a14:imgEffect>
                      <a14:saturation sa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2" name="Sous-titre 2">
            <a:extLst>
              <a:ext uri="{FF2B5EF4-FFF2-40B4-BE49-F238E27FC236}">
                <a16:creationId xmlns:a16="http://schemas.microsoft.com/office/drawing/2014/main" id="{64927D95-15F3-4623-B0F5-F46F737B6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857" y="618785"/>
            <a:ext cx="8696257" cy="346597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60000"/>
              </a:lnSpc>
            </a:pPr>
            <a:r>
              <a:rPr lang="fr-F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Lucidité terminale </a:t>
            </a:r>
          </a:p>
          <a:p>
            <a:pPr algn="ctr">
              <a:lnSpc>
                <a:spcPct val="160000"/>
              </a:lnSpc>
            </a:pPr>
            <a:r>
              <a:rPr lang="fr-F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Quelles répercussions pour les familles et les soignants d’une expérience exceptionnelle en fin de vie ?</a:t>
            </a:r>
            <a:endParaRPr lang="fr-F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91E5DF5-6FE1-4624-A3F3-C8B4DDE7F98B}"/>
              </a:ext>
            </a:extLst>
          </p:cNvPr>
          <p:cNvSpPr txBox="1"/>
          <p:nvPr/>
        </p:nvSpPr>
        <p:spPr>
          <a:xfrm>
            <a:off x="3482343" y="4506227"/>
            <a:ext cx="5227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Maryne MUTIS </a:t>
            </a:r>
          </a:p>
          <a:p>
            <a:pPr algn="ctr"/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Psychologue clinicienne, Centre Psychothérapeutique de Nancy-Laxou</a:t>
            </a:r>
          </a:p>
          <a:p>
            <a:pPr algn="ctr"/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Doctorante INTERPSY, Université de Lorraine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25BD029-17B7-4EAC-B913-CFAFA465C2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341" y="5890888"/>
            <a:ext cx="1725563" cy="599633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5F5BACD2-574F-4181-A83A-7B9232B16823}"/>
              </a:ext>
            </a:extLst>
          </p:cNvPr>
          <p:cNvSpPr txBox="1"/>
          <p:nvPr/>
        </p:nvSpPr>
        <p:spPr>
          <a:xfrm>
            <a:off x="3482343" y="5967301"/>
            <a:ext cx="5227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Travail de thèse sous la direction de </a:t>
            </a:r>
            <a:r>
              <a:rPr lang="fr-F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Renaud Evrard</a:t>
            </a:r>
          </a:p>
          <a:p>
            <a:pPr algn="ctr"/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&amp; la codirection de </a:t>
            </a:r>
            <a:r>
              <a:rPr lang="fr-F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Marie-Frédérique Bacqué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0AE6847-840A-4BC0-8F21-272FD98FD3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524" y="5822899"/>
            <a:ext cx="1940068" cy="73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071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DBF4-37B7-4C4F-9728-A1C100B177EE}" type="slidenum">
              <a:rPr lang="en-US" smtClean="0"/>
              <a:t>10</a:t>
            </a:fld>
            <a:endParaRPr lang="en-US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C47A7B1-926C-4D0A-AD86-E99DDEB5F33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76107" y="1522721"/>
            <a:ext cx="3239786" cy="25918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834719-7689-4B7A-981B-0818C917C066}"/>
              </a:ext>
            </a:extLst>
          </p:cNvPr>
          <p:cNvSpPr/>
          <p:nvPr/>
        </p:nvSpPr>
        <p:spPr>
          <a:xfrm>
            <a:off x="2565033" y="4828666"/>
            <a:ext cx="7061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51709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41">
            <a:extLst>
              <a:ext uri="{FF2B5EF4-FFF2-40B4-BE49-F238E27FC236}">
                <a16:creationId xmlns:a16="http://schemas.microsoft.com/office/drawing/2014/main" id="{2FAC4FBA-5DD0-4C56-BB59-778DC87B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55" y="2431644"/>
            <a:ext cx="3952147" cy="296411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Neris Thin" panose="00000300000000000000" pitchFamily="50" charset="0"/>
              </a:rPr>
              <a:t>LA LUCIDITÉ TERMINALE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2600" y="6466112"/>
            <a:ext cx="2743200" cy="281437"/>
          </a:xfrm>
        </p:spPr>
        <p:txBody>
          <a:bodyPr/>
          <a:lstStyle/>
          <a:p>
            <a:r>
              <a:rPr lang="fr-FR"/>
              <a:t>7 Octobre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66112"/>
            <a:ext cx="4114800" cy="281437"/>
          </a:xfrm>
        </p:spPr>
        <p:txBody>
          <a:bodyPr/>
          <a:lstStyle/>
          <a:p>
            <a:r>
              <a:rPr lang="fr-FR"/>
              <a:t>Journée doctorale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66201" y="6466112"/>
            <a:ext cx="2743200" cy="281437"/>
          </a:xfrm>
        </p:spPr>
        <p:txBody>
          <a:bodyPr/>
          <a:lstStyle/>
          <a:p>
            <a:fld id="{6E18DBF4-37B7-4C4F-9728-A1C100B177EE}" type="slidenum">
              <a:rPr lang="en-US" smtClean="0"/>
              <a:t>2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308506" y="2094088"/>
            <a:ext cx="3574990" cy="3574990"/>
            <a:chOff x="4308506" y="1641506"/>
            <a:chExt cx="3574990" cy="3574990"/>
          </a:xfrm>
        </p:grpSpPr>
        <p:sp>
          <p:nvSpPr>
            <p:cNvPr id="11" name="Freeform 10"/>
            <p:cNvSpPr/>
            <p:nvPr/>
          </p:nvSpPr>
          <p:spPr>
            <a:xfrm>
              <a:off x="6273800" y="1641506"/>
              <a:ext cx="960390" cy="636372"/>
            </a:xfrm>
            <a:custGeom>
              <a:avLst/>
              <a:gdLst>
                <a:gd name="connsiteX0" fmla="*/ 0 w 960390"/>
                <a:gd name="connsiteY0" fmla="*/ 0 h 636372"/>
                <a:gd name="connsiteX1" fmla="*/ 5880 w 960390"/>
                <a:gd name="connsiteY1" fmla="*/ 297 h 636372"/>
                <a:gd name="connsiteX2" fmla="*/ 826626 w 960390"/>
                <a:gd name="connsiteY2" fmla="*/ 297831 h 636372"/>
                <a:gd name="connsiteX3" fmla="*/ 960390 w 960390"/>
                <a:gd name="connsiteY3" fmla="*/ 397858 h 636372"/>
                <a:gd name="connsiteX4" fmla="*/ 721876 w 960390"/>
                <a:gd name="connsiteY4" fmla="*/ 636372 h 636372"/>
                <a:gd name="connsiteX5" fmla="*/ 639763 w 960390"/>
                <a:gd name="connsiteY5" fmla="*/ 574969 h 636372"/>
                <a:gd name="connsiteX6" fmla="*/ 116897 w 960390"/>
                <a:gd name="connsiteY6" fmla="*/ 354946 h 636372"/>
                <a:gd name="connsiteX7" fmla="*/ 0 w 960390"/>
                <a:gd name="connsiteY7" fmla="*/ 337105 h 636372"/>
                <a:gd name="connsiteX8" fmla="*/ 0 w 960390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90" h="636372">
                  <a:moveTo>
                    <a:pt x="0" y="0"/>
                  </a:moveTo>
                  <a:lnTo>
                    <a:pt x="5880" y="297"/>
                  </a:lnTo>
                  <a:cubicBezTo>
                    <a:pt x="307841" y="30963"/>
                    <a:pt x="587694" y="136412"/>
                    <a:pt x="826626" y="297831"/>
                  </a:cubicBezTo>
                  <a:lnTo>
                    <a:pt x="960390" y="397858"/>
                  </a:lnTo>
                  <a:lnTo>
                    <a:pt x="721876" y="636372"/>
                  </a:lnTo>
                  <a:lnTo>
                    <a:pt x="639763" y="574969"/>
                  </a:lnTo>
                  <a:cubicBezTo>
                    <a:pt x="484178" y="469857"/>
                    <a:pt x="307276" y="393903"/>
                    <a:pt x="116897" y="354946"/>
                  </a:cubicBezTo>
                  <a:lnTo>
                    <a:pt x="0" y="337105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957811" y="1641506"/>
              <a:ext cx="960389" cy="636372"/>
            </a:xfrm>
            <a:custGeom>
              <a:avLst/>
              <a:gdLst>
                <a:gd name="connsiteX0" fmla="*/ 960389 w 960389"/>
                <a:gd name="connsiteY0" fmla="*/ 0 h 636372"/>
                <a:gd name="connsiteX1" fmla="*/ 960389 w 960389"/>
                <a:gd name="connsiteY1" fmla="*/ 337105 h 636372"/>
                <a:gd name="connsiteX2" fmla="*/ 843494 w 960389"/>
                <a:gd name="connsiteY2" fmla="*/ 354946 h 636372"/>
                <a:gd name="connsiteX3" fmla="*/ 320628 w 960389"/>
                <a:gd name="connsiteY3" fmla="*/ 574969 h 636372"/>
                <a:gd name="connsiteX4" fmla="*/ 238514 w 960389"/>
                <a:gd name="connsiteY4" fmla="*/ 636372 h 636372"/>
                <a:gd name="connsiteX5" fmla="*/ 0 w 960389"/>
                <a:gd name="connsiteY5" fmla="*/ 397858 h 636372"/>
                <a:gd name="connsiteX6" fmla="*/ 133765 w 960389"/>
                <a:gd name="connsiteY6" fmla="*/ 297831 h 636372"/>
                <a:gd name="connsiteX7" fmla="*/ 954511 w 960389"/>
                <a:gd name="connsiteY7" fmla="*/ 297 h 636372"/>
                <a:gd name="connsiteX8" fmla="*/ 960389 w 960389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89" h="636372">
                  <a:moveTo>
                    <a:pt x="960389" y="0"/>
                  </a:moveTo>
                  <a:lnTo>
                    <a:pt x="960389" y="337105"/>
                  </a:lnTo>
                  <a:lnTo>
                    <a:pt x="843494" y="354946"/>
                  </a:lnTo>
                  <a:cubicBezTo>
                    <a:pt x="653116" y="393903"/>
                    <a:pt x="476214" y="469857"/>
                    <a:pt x="320628" y="574969"/>
                  </a:cubicBezTo>
                  <a:lnTo>
                    <a:pt x="238514" y="636372"/>
                  </a:lnTo>
                  <a:lnTo>
                    <a:pt x="0" y="397858"/>
                  </a:lnTo>
                  <a:lnTo>
                    <a:pt x="133765" y="297831"/>
                  </a:lnTo>
                  <a:cubicBezTo>
                    <a:pt x="372697" y="136412"/>
                    <a:pt x="652550" y="30963"/>
                    <a:pt x="954511" y="297"/>
                  </a:cubicBezTo>
                  <a:lnTo>
                    <a:pt x="96038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247124" y="2290811"/>
              <a:ext cx="636372" cy="960390"/>
            </a:xfrm>
            <a:custGeom>
              <a:avLst/>
              <a:gdLst>
                <a:gd name="connsiteX0" fmla="*/ 238514 w 636372"/>
                <a:gd name="connsiteY0" fmla="*/ 0 h 960390"/>
                <a:gd name="connsiteX1" fmla="*/ 338541 w 636372"/>
                <a:gd name="connsiteY1" fmla="*/ 133765 h 960390"/>
                <a:gd name="connsiteX2" fmla="*/ 636075 w 636372"/>
                <a:gd name="connsiteY2" fmla="*/ 954511 h 960390"/>
                <a:gd name="connsiteX3" fmla="*/ 636372 w 636372"/>
                <a:gd name="connsiteY3" fmla="*/ 960390 h 960390"/>
                <a:gd name="connsiteX4" fmla="*/ 299267 w 636372"/>
                <a:gd name="connsiteY4" fmla="*/ 960390 h 960390"/>
                <a:gd name="connsiteX5" fmla="*/ 281426 w 636372"/>
                <a:gd name="connsiteY5" fmla="*/ 843494 h 960390"/>
                <a:gd name="connsiteX6" fmla="*/ 61403 w 636372"/>
                <a:gd name="connsiteY6" fmla="*/ 320628 h 960390"/>
                <a:gd name="connsiteX7" fmla="*/ 0 w 636372"/>
                <a:gd name="connsiteY7" fmla="*/ 238514 h 960390"/>
                <a:gd name="connsiteX8" fmla="*/ 238514 w 636372"/>
                <a:gd name="connsiteY8" fmla="*/ 0 h 96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90">
                  <a:moveTo>
                    <a:pt x="238514" y="0"/>
                  </a:moveTo>
                  <a:lnTo>
                    <a:pt x="338541" y="133765"/>
                  </a:lnTo>
                  <a:cubicBezTo>
                    <a:pt x="499961" y="372697"/>
                    <a:pt x="605409" y="652550"/>
                    <a:pt x="636075" y="954511"/>
                  </a:cubicBezTo>
                  <a:lnTo>
                    <a:pt x="636372" y="960390"/>
                  </a:lnTo>
                  <a:lnTo>
                    <a:pt x="299267" y="960390"/>
                  </a:lnTo>
                  <a:lnTo>
                    <a:pt x="281426" y="843494"/>
                  </a:lnTo>
                  <a:cubicBezTo>
                    <a:pt x="242469" y="653116"/>
                    <a:pt x="166515" y="476214"/>
                    <a:pt x="61403" y="320628"/>
                  </a:cubicBezTo>
                  <a:lnTo>
                    <a:pt x="0" y="238514"/>
                  </a:lnTo>
                  <a:lnTo>
                    <a:pt x="23851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308506" y="2290812"/>
              <a:ext cx="636372" cy="960389"/>
            </a:xfrm>
            <a:custGeom>
              <a:avLst/>
              <a:gdLst>
                <a:gd name="connsiteX0" fmla="*/ 397858 w 636372"/>
                <a:gd name="connsiteY0" fmla="*/ 0 h 960389"/>
                <a:gd name="connsiteX1" fmla="*/ 636372 w 636372"/>
                <a:gd name="connsiteY1" fmla="*/ 238514 h 960389"/>
                <a:gd name="connsiteX2" fmla="*/ 574969 w 636372"/>
                <a:gd name="connsiteY2" fmla="*/ 320627 h 960389"/>
                <a:gd name="connsiteX3" fmla="*/ 354946 w 636372"/>
                <a:gd name="connsiteY3" fmla="*/ 843493 h 960389"/>
                <a:gd name="connsiteX4" fmla="*/ 337105 w 636372"/>
                <a:gd name="connsiteY4" fmla="*/ 960389 h 960389"/>
                <a:gd name="connsiteX5" fmla="*/ 0 w 636372"/>
                <a:gd name="connsiteY5" fmla="*/ 960389 h 960389"/>
                <a:gd name="connsiteX6" fmla="*/ 297 w 636372"/>
                <a:gd name="connsiteY6" fmla="*/ 954510 h 960389"/>
                <a:gd name="connsiteX7" fmla="*/ 297831 w 636372"/>
                <a:gd name="connsiteY7" fmla="*/ 133764 h 960389"/>
                <a:gd name="connsiteX8" fmla="*/ 397858 w 636372"/>
                <a:gd name="connsiteY8" fmla="*/ 0 h 96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89">
                  <a:moveTo>
                    <a:pt x="397858" y="0"/>
                  </a:moveTo>
                  <a:lnTo>
                    <a:pt x="636372" y="238514"/>
                  </a:lnTo>
                  <a:lnTo>
                    <a:pt x="574969" y="320627"/>
                  </a:lnTo>
                  <a:cubicBezTo>
                    <a:pt x="469858" y="476213"/>
                    <a:pt x="393903" y="653115"/>
                    <a:pt x="354946" y="843493"/>
                  </a:cubicBezTo>
                  <a:lnTo>
                    <a:pt x="337105" y="960389"/>
                  </a:lnTo>
                  <a:lnTo>
                    <a:pt x="0" y="960389"/>
                  </a:lnTo>
                  <a:lnTo>
                    <a:pt x="297" y="954510"/>
                  </a:lnTo>
                  <a:cubicBezTo>
                    <a:pt x="30963" y="652549"/>
                    <a:pt x="136412" y="372696"/>
                    <a:pt x="297831" y="133764"/>
                  </a:cubicBezTo>
                  <a:lnTo>
                    <a:pt x="39785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08506" y="3606801"/>
              <a:ext cx="636372" cy="960389"/>
            </a:xfrm>
            <a:custGeom>
              <a:avLst/>
              <a:gdLst>
                <a:gd name="connsiteX0" fmla="*/ 0 w 636372"/>
                <a:gd name="connsiteY0" fmla="*/ 0 h 960389"/>
                <a:gd name="connsiteX1" fmla="*/ 337105 w 636372"/>
                <a:gd name="connsiteY1" fmla="*/ 0 h 960389"/>
                <a:gd name="connsiteX2" fmla="*/ 354946 w 636372"/>
                <a:gd name="connsiteY2" fmla="*/ 116896 h 960389"/>
                <a:gd name="connsiteX3" fmla="*/ 574969 w 636372"/>
                <a:gd name="connsiteY3" fmla="*/ 639762 h 960389"/>
                <a:gd name="connsiteX4" fmla="*/ 636372 w 636372"/>
                <a:gd name="connsiteY4" fmla="*/ 721875 h 960389"/>
                <a:gd name="connsiteX5" fmla="*/ 397858 w 636372"/>
                <a:gd name="connsiteY5" fmla="*/ 960389 h 960389"/>
                <a:gd name="connsiteX6" fmla="*/ 297831 w 636372"/>
                <a:gd name="connsiteY6" fmla="*/ 826625 h 960389"/>
                <a:gd name="connsiteX7" fmla="*/ 297 w 636372"/>
                <a:gd name="connsiteY7" fmla="*/ 5879 h 960389"/>
                <a:gd name="connsiteX8" fmla="*/ 0 w 636372"/>
                <a:gd name="connsiteY8" fmla="*/ 0 h 96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89">
                  <a:moveTo>
                    <a:pt x="0" y="0"/>
                  </a:moveTo>
                  <a:lnTo>
                    <a:pt x="337105" y="0"/>
                  </a:lnTo>
                  <a:lnTo>
                    <a:pt x="354946" y="116896"/>
                  </a:lnTo>
                  <a:cubicBezTo>
                    <a:pt x="393903" y="307275"/>
                    <a:pt x="469858" y="484177"/>
                    <a:pt x="574969" y="639762"/>
                  </a:cubicBezTo>
                  <a:lnTo>
                    <a:pt x="636372" y="721875"/>
                  </a:lnTo>
                  <a:lnTo>
                    <a:pt x="397858" y="960389"/>
                  </a:lnTo>
                  <a:lnTo>
                    <a:pt x="297831" y="826625"/>
                  </a:lnTo>
                  <a:cubicBezTo>
                    <a:pt x="136412" y="587693"/>
                    <a:pt x="30963" y="307840"/>
                    <a:pt x="297" y="5879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247124" y="3606801"/>
              <a:ext cx="636372" cy="960390"/>
            </a:xfrm>
            <a:custGeom>
              <a:avLst/>
              <a:gdLst>
                <a:gd name="connsiteX0" fmla="*/ 299267 w 636372"/>
                <a:gd name="connsiteY0" fmla="*/ 0 h 960390"/>
                <a:gd name="connsiteX1" fmla="*/ 636372 w 636372"/>
                <a:gd name="connsiteY1" fmla="*/ 0 h 960390"/>
                <a:gd name="connsiteX2" fmla="*/ 636075 w 636372"/>
                <a:gd name="connsiteY2" fmla="*/ 5879 h 960390"/>
                <a:gd name="connsiteX3" fmla="*/ 338541 w 636372"/>
                <a:gd name="connsiteY3" fmla="*/ 826625 h 960390"/>
                <a:gd name="connsiteX4" fmla="*/ 238514 w 636372"/>
                <a:gd name="connsiteY4" fmla="*/ 960390 h 960390"/>
                <a:gd name="connsiteX5" fmla="*/ 0 w 636372"/>
                <a:gd name="connsiteY5" fmla="*/ 721876 h 960390"/>
                <a:gd name="connsiteX6" fmla="*/ 61403 w 636372"/>
                <a:gd name="connsiteY6" fmla="*/ 639762 h 960390"/>
                <a:gd name="connsiteX7" fmla="*/ 281426 w 636372"/>
                <a:gd name="connsiteY7" fmla="*/ 116896 h 960390"/>
                <a:gd name="connsiteX8" fmla="*/ 299267 w 636372"/>
                <a:gd name="connsiteY8" fmla="*/ 0 h 96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90">
                  <a:moveTo>
                    <a:pt x="299267" y="0"/>
                  </a:moveTo>
                  <a:lnTo>
                    <a:pt x="636372" y="0"/>
                  </a:lnTo>
                  <a:lnTo>
                    <a:pt x="636075" y="5879"/>
                  </a:lnTo>
                  <a:cubicBezTo>
                    <a:pt x="605409" y="307840"/>
                    <a:pt x="499961" y="587693"/>
                    <a:pt x="338541" y="826625"/>
                  </a:cubicBezTo>
                  <a:lnTo>
                    <a:pt x="238514" y="960390"/>
                  </a:lnTo>
                  <a:lnTo>
                    <a:pt x="0" y="721876"/>
                  </a:lnTo>
                  <a:lnTo>
                    <a:pt x="61403" y="639762"/>
                  </a:lnTo>
                  <a:cubicBezTo>
                    <a:pt x="166515" y="484177"/>
                    <a:pt x="242469" y="307275"/>
                    <a:pt x="281426" y="116896"/>
                  </a:cubicBezTo>
                  <a:lnTo>
                    <a:pt x="29926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957811" y="4580124"/>
              <a:ext cx="960389" cy="636372"/>
            </a:xfrm>
            <a:custGeom>
              <a:avLst/>
              <a:gdLst>
                <a:gd name="connsiteX0" fmla="*/ 238514 w 960389"/>
                <a:gd name="connsiteY0" fmla="*/ 0 h 636372"/>
                <a:gd name="connsiteX1" fmla="*/ 320628 w 960389"/>
                <a:gd name="connsiteY1" fmla="*/ 61403 h 636372"/>
                <a:gd name="connsiteX2" fmla="*/ 843494 w 960389"/>
                <a:gd name="connsiteY2" fmla="*/ 281426 h 636372"/>
                <a:gd name="connsiteX3" fmla="*/ 960389 w 960389"/>
                <a:gd name="connsiteY3" fmla="*/ 299267 h 636372"/>
                <a:gd name="connsiteX4" fmla="*/ 960389 w 960389"/>
                <a:gd name="connsiteY4" fmla="*/ 636372 h 636372"/>
                <a:gd name="connsiteX5" fmla="*/ 954511 w 960389"/>
                <a:gd name="connsiteY5" fmla="*/ 636075 h 636372"/>
                <a:gd name="connsiteX6" fmla="*/ 133765 w 960389"/>
                <a:gd name="connsiteY6" fmla="*/ 338541 h 636372"/>
                <a:gd name="connsiteX7" fmla="*/ 0 w 960389"/>
                <a:gd name="connsiteY7" fmla="*/ 238514 h 636372"/>
                <a:gd name="connsiteX8" fmla="*/ 238514 w 960389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89" h="636372">
                  <a:moveTo>
                    <a:pt x="238514" y="0"/>
                  </a:moveTo>
                  <a:lnTo>
                    <a:pt x="320628" y="61403"/>
                  </a:lnTo>
                  <a:cubicBezTo>
                    <a:pt x="476214" y="166515"/>
                    <a:pt x="653116" y="242469"/>
                    <a:pt x="843494" y="281426"/>
                  </a:cubicBezTo>
                  <a:lnTo>
                    <a:pt x="960389" y="299267"/>
                  </a:lnTo>
                  <a:lnTo>
                    <a:pt x="960389" y="636372"/>
                  </a:lnTo>
                  <a:lnTo>
                    <a:pt x="954511" y="636075"/>
                  </a:lnTo>
                  <a:cubicBezTo>
                    <a:pt x="652550" y="605409"/>
                    <a:pt x="372697" y="499961"/>
                    <a:pt x="133765" y="338541"/>
                  </a:cubicBezTo>
                  <a:lnTo>
                    <a:pt x="0" y="238514"/>
                  </a:lnTo>
                  <a:lnTo>
                    <a:pt x="23851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73800" y="4580124"/>
              <a:ext cx="960390" cy="636372"/>
            </a:xfrm>
            <a:custGeom>
              <a:avLst/>
              <a:gdLst>
                <a:gd name="connsiteX0" fmla="*/ 721876 w 960390"/>
                <a:gd name="connsiteY0" fmla="*/ 0 h 636372"/>
                <a:gd name="connsiteX1" fmla="*/ 960390 w 960390"/>
                <a:gd name="connsiteY1" fmla="*/ 238514 h 636372"/>
                <a:gd name="connsiteX2" fmla="*/ 826626 w 960390"/>
                <a:gd name="connsiteY2" fmla="*/ 338541 h 636372"/>
                <a:gd name="connsiteX3" fmla="*/ 5880 w 960390"/>
                <a:gd name="connsiteY3" fmla="*/ 636075 h 636372"/>
                <a:gd name="connsiteX4" fmla="*/ 0 w 960390"/>
                <a:gd name="connsiteY4" fmla="*/ 636372 h 636372"/>
                <a:gd name="connsiteX5" fmla="*/ 0 w 960390"/>
                <a:gd name="connsiteY5" fmla="*/ 299267 h 636372"/>
                <a:gd name="connsiteX6" fmla="*/ 116897 w 960390"/>
                <a:gd name="connsiteY6" fmla="*/ 281426 h 636372"/>
                <a:gd name="connsiteX7" fmla="*/ 639763 w 960390"/>
                <a:gd name="connsiteY7" fmla="*/ 61403 h 636372"/>
                <a:gd name="connsiteX8" fmla="*/ 721876 w 960390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90" h="636372">
                  <a:moveTo>
                    <a:pt x="721876" y="0"/>
                  </a:moveTo>
                  <a:lnTo>
                    <a:pt x="960390" y="238514"/>
                  </a:lnTo>
                  <a:lnTo>
                    <a:pt x="826626" y="338541"/>
                  </a:lnTo>
                  <a:cubicBezTo>
                    <a:pt x="587694" y="499961"/>
                    <a:pt x="307841" y="605409"/>
                    <a:pt x="5880" y="636075"/>
                  </a:cubicBezTo>
                  <a:lnTo>
                    <a:pt x="0" y="636372"/>
                  </a:lnTo>
                  <a:lnTo>
                    <a:pt x="0" y="299267"/>
                  </a:lnTo>
                  <a:lnTo>
                    <a:pt x="116897" y="281426"/>
                  </a:lnTo>
                  <a:cubicBezTo>
                    <a:pt x="307276" y="242469"/>
                    <a:pt x="484178" y="166515"/>
                    <a:pt x="639763" y="61403"/>
                  </a:cubicBezTo>
                  <a:lnTo>
                    <a:pt x="72187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Freeform 19"/>
          <p:cNvSpPr/>
          <p:nvPr/>
        </p:nvSpPr>
        <p:spPr>
          <a:xfrm>
            <a:off x="6273800" y="2094088"/>
            <a:ext cx="1609696" cy="1609695"/>
          </a:xfrm>
          <a:custGeom>
            <a:avLst/>
            <a:gdLst>
              <a:gd name="connsiteX0" fmla="*/ 0 w 1609696"/>
              <a:gd name="connsiteY0" fmla="*/ 0 h 1609695"/>
              <a:gd name="connsiteX1" fmla="*/ 5880 w 1609696"/>
              <a:gd name="connsiteY1" fmla="*/ 297 h 1609695"/>
              <a:gd name="connsiteX2" fmla="*/ 1609399 w 1609696"/>
              <a:gd name="connsiteY2" fmla="*/ 1603816 h 1609695"/>
              <a:gd name="connsiteX3" fmla="*/ 1609696 w 1609696"/>
              <a:gd name="connsiteY3" fmla="*/ 1609695 h 1609695"/>
              <a:gd name="connsiteX4" fmla="*/ 1272591 w 1609696"/>
              <a:gd name="connsiteY4" fmla="*/ 1609695 h 1609695"/>
              <a:gd name="connsiteX5" fmla="*/ 1254750 w 1609696"/>
              <a:gd name="connsiteY5" fmla="*/ 1492799 h 1609695"/>
              <a:gd name="connsiteX6" fmla="*/ 116897 w 1609696"/>
              <a:gd name="connsiteY6" fmla="*/ 354946 h 1609695"/>
              <a:gd name="connsiteX7" fmla="*/ 0 w 1609696"/>
              <a:gd name="connsiteY7" fmla="*/ 337105 h 1609695"/>
              <a:gd name="connsiteX8" fmla="*/ 0 w 1609696"/>
              <a:gd name="connsiteY8" fmla="*/ 0 h 16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696" h="1609695">
                <a:moveTo>
                  <a:pt x="0" y="0"/>
                </a:moveTo>
                <a:lnTo>
                  <a:pt x="5880" y="297"/>
                </a:lnTo>
                <a:cubicBezTo>
                  <a:pt x="851371" y="86161"/>
                  <a:pt x="1523535" y="758326"/>
                  <a:pt x="1609399" y="1603816"/>
                </a:cubicBezTo>
                <a:lnTo>
                  <a:pt x="1609696" y="1609695"/>
                </a:lnTo>
                <a:lnTo>
                  <a:pt x="1272591" y="1609695"/>
                </a:lnTo>
                <a:lnTo>
                  <a:pt x="1254750" y="1492799"/>
                </a:lnTo>
                <a:cubicBezTo>
                  <a:pt x="1137879" y="921663"/>
                  <a:pt x="688033" y="471817"/>
                  <a:pt x="116897" y="354946"/>
                </a:cubicBezTo>
                <a:lnTo>
                  <a:pt x="0" y="3371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308506" y="2094088"/>
            <a:ext cx="1609694" cy="1609695"/>
          </a:xfrm>
          <a:custGeom>
            <a:avLst/>
            <a:gdLst>
              <a:gd name="connsiteX0" fmla="*/ 1609694 w 1609694"/>
              <a:gd name="connsiteY0" fmla="*/ 0 h 1609695"/>
              <a:gd name="connsiteX1" fmla="*/ 1609694 w 1609694"/>
              <a:gd name="connsiteY1" fmla="*/ 337105 h 1609695"/>
              <a:gd name="connsiteX2" fmla="*/ 1492799 w 1609694"/>
              <a:gd name="connsiteY2" fmla="*/ 354946 h 1609695"/>
              <a:gd name="connsiteX3" fmla="*/ 354946 w 1609694"/>
              <a:gd name="connsiteY3" fmla="*/ 1492799 h 1609695"/>
              <a:gd name="connsiteX4" fmla="*/ 337105 w 1609694"/>
              <a:gd name="connsiteY4" fmla="*/ 1609695 h 1609695"/>
              <a:gd name="connsiteX5" fmla="*/ 0 w 1609694"/>
              <a:gd name="connsiteY5" fmla="*/ 1609695 h 1609695"/>
              <a:gd name="connsiteX6" fmla="*/ 297 w 1609694"/>
              <a:gd name="connsiteY6" fmla="*/ 1603816 h 1609695"/>
              <a:gd name="connsiteX7" fmla="*/ 1603816 w 1609694"/>
              <a:gd name="connsiteY7" fmla="*/ 297 h 1609695"/>
              <a:gd name="connsiteX8" fmla="*/ 1609694 w 1609694"/>
              <a:gd name="connsiteY8" fmla="*/ 0 h 16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694" h="1609695">
                <a:moveTo>
                  <a:pt x="1609694" y="0"/>
                </a:moveTo>
                <a:lnTo>
                  <a:pt x="1609694" y="337105"/>
                </a:lnTo>
                <a:lnTo>
                  <a:pt x="1492799" y="354946"/>
                </a:lnTo>
                <a:cubicBezTo>
                  <a:pt x="921663" y="471817"/>
                  <a:pt x="471818" y="921663"/>
                  <a:pt x="354946" y="1492799"/>
                </a:cubicBezTo>
                <a:lnTo>
                  <a:pt x="337105" y="1609695"/>
                </a:lnTo>
                <a:lnTo>
                  <a:pt x="0" y="1609695"/>
                </a:lnTo>
                <a:lnTo>
                  <a:pt x="297" y="1603816"/>
                </a:lnTo>
                <a:cubicBezTo>
                  <a:pt x="86161" y="758326"/>
                  <a:pt x="758326" y="86161"/>
                  <a:pt x="1603816" y="297"/>
                </a:cubicBezTo>
                <a:lnTo>
                  <a:pt x="160969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08506" y="4059383"/>
            <a:ext cx="1609694" cy="1609695"/>
          </a:xfrm>
          <a:custGeom>
            <a:avLst/>
            <a:gdLst>
              <a:gd name="connsiteX0" fmla="*/ 0 w 1609694"/>
              <a:gd name="connsiteY0" fmla="*/ 0 h 1609695"/>
              <a:gd name="connsiteX1" fmla="*/ 337105 w 1609694"/>
              <a:gd name="connsiteY1" fmla="*/ 0 h 1609695"/>
              <a:gd name="connsiteX2" fmla="*/ 354946 w 1609694"/>
              <a:gd name="connsiteY2" fmla="*/ 116896 h 1609695"/>
              <a:gd name="connsiteX3" fmla="*/ 1492799 w 1609694"/>
              <a:gd name="connsiteY3" fmla="*/ 1254749 h 1609695"/>
              <a:gd name="connsiteX4" fmla="*/ 1609694 w 1609694"/>
              <a:gd name="connsiteY4" fmla="*/ 1272590 h 1609695"/>
              <a:gd name="connsiteX5" fmla="*/ 1609694 w 1609694"/>
              <a:gd name="connsiteY5" fmla="*/ 1609695 h 1609695"/>
              <a:gd name="connsiteX6" fmla="*/ 1603816 w 1609694"/>
              <a:gd name="connsiteY6" fmla="*/ 1609398 h 1609695"/>
              <a:gd name="connsiteX7" fmla="*/ 297 w 1609694"/>
              <a:gd name="connsiteY7" fmla="*/ 5879 h 1609695"/>
              <a:gd name="connsiteX8" fmla="*/ 0 w 1609694"/>
              <a:gd name="connsiteY8" fmla="*/ 0 h 16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694" h="1609695">
                <a:moveTo>
                  <a:pt x="0" y="0"/>
                </a:moveTo>
                <a:lnTo>
                  <a:pt x="337105" y="0"/>
                </a:lnTo>
                <a:lnTo>
                  <a:pt x="354946" y="116896"/>
                </a:lnTo>
                <a:cubicBezTo>
                  <a:pt x="471818" y="688032"/>
                  <a:pt x="921663" y="1137878"/>
                  <a:pt x="1492799" y="1254749"/>
                </a:cubicBezTo>
                <a:lnTo>
                  <a:pt x="1609694" y="1272590"/>
                </a:lnTo>
                <a:lnTo>
                  <a:pt x="1609694" y="1609695"/>
                </a:lnTo>
                <a:lnTo>
                  <a:pt x="1603816" y="1609398"/>
                </a:lnTo>
                <a:cubicBezTo>
                  <a:pt x="758326" y="1523534"/>
                  <a:pt x="86161" y="851370"/>
                  <a:pt x="297" y="587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273800" y="4059383"/>
            <a:ext cx="1609696" cy="1609695"/>
          </a:xfrm>
          <a:custGeom>
            <a:avLst/>
            <a:gdLst>
              <a:gd name="connsiteX0" fmla="*/ 1272591 w 1609696"/>
              <a:gd name="connsiteY0" fmla="*/ 0 h 1609695"/>
              <a:gd name="connsiteX1" fmla="*/ 1609696 w 1609696"/>
              <a:gd name="connsiteY1" fmla="*/ 0 h 1609695"/>
              <a:gd name="connsiteX2" fmla="*/ 1609399 w 1609696"/>
              <a:gd name="connsiteY2" fmla="*/ 5879 h 1609695"/>
              <a:gd name="connsiteX3" fmla="*/ 5880 w 1609696"/>
              <a:gd name="connsiteY3" fmla="*/ 1609398 h 1609695"/>
              <a:gd name="connsiteX4" fmla="*/ 0 w 1609696"/>
              <a:gd name="connsiteY4" fmla="*/ 1609695 h 1609695"/>
              <a:gd name="connsiteX5" fmla="*/ 0 w 1609696"/>
              <a:gd name="connsiteY5" fmla="*/ 1272590 h 1609695"/>
              <a:gd name="connsiteX6" fmla="*/ 116897 w 1609696"/>
              <a:gd name="connsiteY6" fmla="*/ 1254749 h 1609695"/>
              <a:gd name="connsiteX7" fmla="*/ 1254750 w 1609696"/>
              <a:gd name="connsiteY7" fmla="*/ 116896 h 1609695"/>
              <a:gd name="connsiteX8" fmla="*/ 1272591 w 1609696"/>
              <a:gd name="connsiteY8" fmla="*/ 0 h 16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696" h="1609695">
                <a:moveTo>
                  <a:pt x="1272591" y="0"/>
                </a:moveTo>
                <a:lnTo>
                  <a:pt x="1609696" y="0"/>
                </a:lnTo>
                <a:lnTo>
                  <a:pt x="1609399" y="5879"/>
                </a:lnTo>
                <a:cubicBezTo>
                  <a:pt x="1523535" y="851370"/>
                  <a:pt x="851371" y="1523534"/>
                  <a:pt x="5880" y="1609398"/>
                </a:cubicBezTo>
                <a:lnTo>
                  <a:pt x="0" y="1609695"/>
                </a:lnTo>
                <a:lnTo>
                  <a:pt x="0" y="1272590"/>
                </a:lnTo>
                <a:lnTo>
                  <a:pt x="116897" y="1254749"/>
                </a:lnTo>
                <a:cubicBezTo>
                  <a:pt x="688033" y="1137878"/>
                  <a:pt x="1137879" y="688032"/>
                  <a:pt x="1254750" y="116896"/>
                </a:cubicBezTo>
                <a:lnTo>
                  <a:pt x="127259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 flipH="1">
            <a:off x="3225800" y="1714506"/>
            <a:ext cx="2696056" cy="716687"/>
            <a:chOff x="8460508" y="2094088"/>
            <a:chExt cx="914400" cy="933319"/>
          </a:xfrm>
        </p:grpSpPr>
        <p:cxnSp>
          <p:nvCxnSpPr>
            <p:cNvPr id="29" name="Straight Connector 28"/>
            <p:cNvCxnSpPr>
              <a:stCxn id="11" idx="7"/>
            </p:cNvCxnSpPr>
            <p:nvPr/>
          </p:nvCxnSpPr>
          <p:spPr>
            <a:xfrm flipV="1">
              <a:off x="8460509" y="2094088"/>
              <a:ext cx="0" cy="933319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460508" y="2094088"/>
              <a:ext cx="914400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>
            <a:cxnSpLocks/>
            <a:stCxn id="13" idx="4"/>
          </p:cNvCxnSpPr>
          <p:nvPr/>
        </p:nvCxnSpPr>
        <p:spPr>
          <a:xfrm>
            <a:off x="7546391" y="3703783"/>
            <a:ext cx="141981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25800" y="4059383"/>
            <a:ext cx="141732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 flipV="1">
            <a:off x="6273794" y="5331973"/>
            <a:ext cx="2692407" cy="778537"/>
            <a:chOff x="8460506" y="2094088"/>
            <a:chExt cx="914402" cy="983364"/>
          </a:xfrm>
        </p:grpSpPr>
        <p:cxnSp>
          <p:nvCxnSpPr>
            <p:cNvPr id="44" name="Straight Connector 43"/>
            <p:cNvCxnSpPr>
              <a:stCxn id="23" idx="5"/>
            </p:cNvCxnSpPr>
            <p:nvPr/>
          </p:nvCxnSpPr>
          <p:spPr>
            <a:xfrm flipV="1">
              <a:off x="8460506" y="2094088"/>
              <a:ext cx="1" cy="983364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460508" y="2094088"/>
              <a:ext cx="9144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1436"/>
          <p:cNvSpPr>
            <a:spLocks noChangeArrowheads="1"/>
          </p:cNvSpPr>
          <p:nvPr/>
        </p:nvSpPr>
        <p:spPr bwMode="auto">
          <a:xfrm>
            <a:off x="235430" y="4508508"/>
            <a:ext cx="3333075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Une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occurence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dans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une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large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gamme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de pathologies</a:t>
            </a:r>
          </a:p>
        </p:txBody>
      </p:sp>
      <p:sp>
        <p:nvSpPr>
          <p:cNvPr id="51" name="Rectangle 1436"/>
          <p:cNvSpPr>
            <a:spLocks noChangeArrowheads="1"/>
          </p:cNvSpPr>
          <p:nvPr/>
        </p:nvSpPr>
        <p:spPr bwMode="auto">
          <a:xfrm>
            <a:off x="8850823" y="4592030"/>
            <a:ext cx="3081578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Une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prévalence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autour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de 14%</a:t>
            </a:r>
          </a:p>
        </p:txBody>
      </p:sp>
      <p:sp>
        <p:nvSpPr>
          <p:cNvPr id="57" name="Rectangle 1436"/>
          <p:cNvSpPr>
            <a:spLocks noChangeArrowheads="1"/>
          </p:cNvSpPr>
          <p:nvPr/>
        </p:nvSpPr>
        <p:spPr bwMode="auto">
          <a:xfrm>
            <a:off x="8276911" y="1877862"/>
            <a:ext cx="3432490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Une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temporalité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du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phénomène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limitée</a:t>
            </a:r>
            <a:endParaRPr lang="en-US" sz="2000" dirty="0">
              <a:solidFill>
                <a:srgbClr val="273339"/>
              </a:solidFill>
              <a:latin typeface="Neris Light" panose="00000400000000000000" pitchFamily="50" charset="0"/>
            </a:endParaRPr>
          </a:p>
        </p:txBody>
      </p:sp>
      <p:sp>
        <p:nvSpPr>
          <p:cNvPr id="60" name="Rectangle 1436"/>
          <p:cNvSpPr>
            <a:spLocks noChangeArrowheads="1"/>
          </p:cNvSpPr>
          <p:nvPr/>
        </p:nvSpPr>
        <p:spPr bwMode="auto">
          <a:xfrm>
            <a:off x="382876" y="1979261"/>
            <a:ext cx="3185629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Une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réversibilité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ante-mortem des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dysfonctions</a:t>
            </a:r>
            <a:endParaRPr lang="en-US" sz="2000" dirty="0">
              <a:solidFill>
                <a:srgbClr val="273339"/>
              </a:solidFill>
              <a:latin typeface="Neris Light" panose="00000400000000000000" pitchFamily="50" charset="0"/>
            </a:endParaRPr>
          </a:p>
        </p:txBody>
      </p:sp>
      <p:sp>
        <p:nvSpPr>
          <p:cNvPr id="54" name="Freeform 450">
            <a:extLst>
              <a:ext uri="{FF2B5EF4-FFF2-40B4-BE49-F238E27FC236}">
                <a16:creationId xmlns:a16="http://schemas.microsoft.com/office/drawing/2014/main" id="{0A9F22E6-8E3C-46E8-B0FF-AA66AAA9D98B}"/>
              </a:ext>
            </a:extLst>
          </p:cNvPr>
          <p:cNvSpPr/>
          <p:nvPr/>
        </p:nvSpPr>
        <p:spPr>
          <a:xfrm>
            <a:off x="2575744" y="1455426"/>
            <a:ext cx="432153" cy="432508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216354" y="0"/>
                </a:moveTo>
                <a:cubicBezTo>
                  <a:pt x="245651" y="0"/>
                  <a:pt x="273634" y="5728"/>
                  <a:pt x="300303" y="17184"/>
                </a:cubicBezTo>
                <a:cubicBezTo>
                  <a:pt x="326972" y="28641"/>
                  <a:pt x="349978" y="44041"/>
                  <a:pt x="369322" y="63385"/>
                </a:cubicBezTo>
                <a:cubicBezTo>
                  <a:pt x="388666" y="82729"/>
                  <a:pt x="404066" y="105735"/>
                  <a:pt x="415523" y="132404"/>
                </a:cubicBezTo>
                <a:cubicBezTo>
                  <a:pt x="426979" y="159072"/>
                  <a:pt x="432707" y="187056"/>
                  <a:pt x="432707" y="216353"/>
                </a:cubicBezTo>
                <a:cubicBezTo>
                  <a:pt x="432707" y="245651"/>
                  <a:pt x="426979" y="273635"/>
                  <a:pt x="415523" y="300303"/>
                </a:cubicBezTo>
                <a:cubicBezTo>
                  <a:pt x="404066" y="326972"/>
                  <a:pt x="388666" y="349978"/>
                  <a:pt x="369322" y="369322"/>
                </a:cubicBezTo>
                <a:cubicBezTo>
                  <a:pt x="349978" y="388666"/>
                  <a:pt x="326972" y="404066"/>
                  <a:pt x="300303" y="415523"/>
                </a:cubicBezTo>
                <a:cubicBezTo>
                  <a:pt x="273634" y="426979"/>
                  <a:pt x="245651" y="432707"/>
                  <a:pt x="216354" y="432707"/>
                </a:cubicBezTo>
                <a:cubicBezTo>
                  <a:pt x="184051" y="432707"/>
                  <a:pt x="153344" y="425899"/>
                  <a:pt x="124234" y="412283"/>
                </a:cubicBezTo>
                <a:cubicBezTo>
                  <a:pt x="95124" y="398667"/>
                  <a:pt x="70333" y="379464"/>
                  <a:pt x="49862" y="354673"/>
                </a:cubicBezTo>
                <a:cubicBezTo>
                  <a:pt x="48548" y="352795"/>
                  <a:pt x="47937" y="350683"/>
                  <a:pt x="48032" y="348335"/>
                </a:cubicBezTo>
                <a:cubicBezTo>
                  <a:pt x="48125" y="345987"/>
                  <a:pt x="48923" y="344062"/>
                  <a:pt x="50426" y="342560"/>
                </a:cubicBezTo>
                <a:lnTo>
                  <a:pt x="89020" y="303684"/>
                </a:lnTo>
                <a:cubicBezTo>
                  <a:pt x="90898" y="301993"/>
                  <a:pt x="93246" y="301148"/>
                  <a:pt x="96063" y="301148"/>
                </a:cubicBezTo>
                <a:cubicBezTo>
                  <a:pt x="99067" y="301524"/>
                  <a:pt x="101227" y="302651"/>
                  <a:pt x="102543" y="304529"/>
                </a:cubicBezTo>
                <a:cubicBezTo>
                  <a:pt x="116252" y="322371"/>
                  <a:pt x="133061" y="336174"/>
                  <a:pt x="152968" y="345940"/>
                </a:cubicBezTo>
                <a:cubicBezTo>
                  <a:pt x="172876" y="355706"/>
                  <a:pt x="194004" y="360589"/>
                  <a:pt x="216354" y="360589"/>
                </a:cubicBezTo>
                <a:cubicBezTo>
                  <a:pt x="235885" y="360589"/>
                  <a:pt x="254525" y="356786"/>
                  <a:pt x="272273" y="349180"/>
                </a:cubicBezTo>
                <a:cubicBezTo>
                  <a:pt x="290021" y="341574"/>
                  <a:pt x="305373" y="331291"/>
                  <a:pt x="318332" y="318333"/>
                </a:cubicBezTo>
                <a:cubicBezTo>
                  <a:pt x="331291" y="305374"/>
                  <a:pt x="341574" y="290021"/>
                  <a:pt x="349180" y="272273"/>
                </a:cubicBezTo>
                <a:cubicBezTo>
                  <a:pt x="356786" y="254525"/>
                  <a:pt x="360589" y="235885"/>
                  <a:pt x="360589" y="216353"/>
                </a:cubicBezTo>
                <a:cubicBezTo>
                  <a:pt x="360589" y="196822"/>
                  <a:pt x="356786" y="178182"/>
                  <a:pt x="349180" y="160434"/>
                </a:cubicBezTo>
                <a:cubicBezTo>
                  <a:pt x="341574" y="142686"/>
                  <a:pt x="331291" y="127333"/>
                  <a:pt x="318332" y="114374"/>
                </a:cubicBezTo>
                <a:cubicBezTo>
                  <a:pt x="305373" y="101416"/>
                  <a:pt x="290021" y="91133"/>
                  <a:pt x="272273" y="83527"/>
                </a:cubicBezTo>
                <a:cubicBezTo>
                  <a:pt x="254525" y="75921"/>
                  <a:pt x="235885" y="72118"/>
                  <a:pt x="216354" y="72118"/>
                </a:cubicBezTo>
                <a:cubicBezTo>
                  <a:pt x="197948" y="72118"/>
                  <a:pt x="180295" y="75451"/>
                  <a:pt x="163392" y="82118"/>
                </a:cubicBezTo>
                <a:cubicBezTo>
                  <a:pt x="146489" y="88786"/>
                  <a:pt x="131464" y="98317"/>
                  <a:pt x="118318" y="110712"/>
                </a:cubicBezTo>
                <a:lnTo>
                  <a:pt x="156912" y="149588"/>
                </a:lnTo>
                <a:cubicBezTo>
                  <a:pt x="162734" y="155222"/>
                  <a:pt x="164049" y="161702"/>
                  <a:pt x="160856" y="169026"/>
                </a:cubicBezTo>
                <a:cubicBezTo>
                  <a:pt x="157663" y="176538"/>
                  <a:pt x="152123" y="180295"/>
                  <a:pt x="144235" y="180295"/>
                </a:cubicBezTo>
                <a:lnTo>
                  <a:pt x="18029" y="180295"/>
                </a:lnTo>
                <a:cubicBezTo>
                  <a:pt x="13146" y="180295"/>
                  <a:pt x="8920" y="178510"/>
                  <a:pt x="5352" y="174942"/>
                </a:cubicBezTo>
                <a:cubicBezTo>
                  <a:pt x="1784" y="171374"/>
                  <a:pt x="0" y="167148"/>
                  <a:pt x="0" y="162265"/>
                </a:cubicBezTo>
                <a:lnTo>
                  <a:pt x="0" y="36059"/>
                </a:lnTo>
                <a:cubicBezTo>
                  <a:pt x="0" y="28171"/>
                  <a:pt x="3756" y="22631"/>
                  <a:pt x="11269" y="19438"/>
                </a:cubicBezTo>
                <a:cubicBezTo>
                  <a:pt x="18593" y="16245"/>
                  <a:pt x="25072" y="17560"/>
                  <a:pt x="30706" y="23382"/>
                </a:cubicBezTo>
                <a:lnTo>
                  <a:pt x="67329" y="59723"/>
                </a:lnTo>
                <a:cubicBezTo>
                  <a:pt x="87424" y="40754"/>
                  <a:pt x="110383" y="26058"/>
                  <a:pt x="136207" y="15635"/>
                </a:cubicBezTo>
                <a:cubicBezTo>
                  <a:pt x="162030" y="5211"/>
                  <a:pt x="188746" y="0"/>
                  <a:pt x="2163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015325-C8CE-4CB9-9B9E-41852F73D621}"/>
              </a:ext>
            </a:extLst>
          </p:cNvPr>
          <p:cNvSpPr/>
          <p:nvPr/>
        </p:nvSpPr>
        <p:spPr>
          <a:xfrm>
            <a:off x="8904634" y="5311872"/>
            <a:ext cx="297395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</a:t>
            </a:r>
            <a:r>
              <a:rPr lang="fr-FR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Claxton</a:t>
            </a:r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-Oldfield &amp; </a:t>
            </a:r>
            <a:r>
              <a:rPr lang="fr-FR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Dunnett</a:t>
            </a:r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, 2016)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4FDC941-24A2-4945-92F8-9449755A796C}"/>
              </a:ext>
            </a:extLst>
          </p:cNvPr>
          <p:cNvSpPr/>
          <p:nvPr/>
        </p:nvSpPr>
        <p:spPr>
          <a:xfrm>
            <a:off x="8345455" y="2679939"/>
            <a:ext cx="33639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(Nahm, </a:t>
            </a:r>
            <a:r>
              <a:rPr lang="fr-FR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Greyson</a:t>
            </a:r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, Kelly, &amp; </a:t>
            </a:r>
            <a:r>
              <a:rPr lang="fr-FR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Haraldsson</a:t>
            </a:r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, 2012)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43B5DC9-0C5F-4DA1-9872-9F0E5AE77DD4}"/>
              </a:ext>
            </a:extLst>
          </p:cNvPr>
          <p:cNvSpPr/>
          <p:nvPr/>
        </p:nvSpPr>
        <p:spPr>
          <a:xfrm>
            <a:off x="583418" y="5324634"/>
            <a:ext cx="263709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(Nahm &amp; </a:t>
            </a:r>
            <a:r>
              <a:rPr lang="fr-FR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Greyson</a:t>
            </a:r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, 2009)</a:t>
            </a:r>
          </a:p>
        </p:txBody>
      </p:sp>
      <p:pic>
        <p:nvPicPr>
          <p:cNvPr id="40" name="Graphique 1" descr="Engrenages">
            <a:extLst>
              <a:ext uri="{FF2B5EF4-FFF2-40B4-BE49-F238E27FC236}">
                <a16:creationId xmlns:a16="http://schemas.microsoft.com/office/drawing/2014/main" id="{96218908-CD7A-4250-82FE-FC951BC6BC3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11287" y="5643561"/>
            <a:ext cx="714311" cy="71431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B877FE9C-4866-4E41-BA4F-14A05833BB91}"/>
              </a:ext>
            </a:extLst>
          </p:cNvPr>
          <p:cNvSpPr/>
          <p:nvPr/>
        </p:nvSpPr>
        <p:spPr>
          <a:xfrm>
            <a:off x="583418" y="2746959"/>
            <a:ext cx="263709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(Nahm, 2009)</a:t>
            </a:r>
          </a:p>
        </p:txBody>
      </p:sp>
      <p:sp>
        <p:nvSpPr>
          <p:cNvPr id="50" name="Freeform 312">
            <a:extLst>
              <a:ext uri="{FF2B5EF4-FFF2-40B4-BE49-F238E27FC236}">
                <a16:creationId xmlns:a16="http://schemas.microsoft.com/office/drawing/2014/main" id="{31C9505A-E54C-4BE2-94CF-A04382732D24}"/>
              </a:ext>
            </a:extLst>
          </p:cNvPr>
          <p:cNvSpPr/>
          <p:nvPr/>
        </p:nvSpPr>
        <p:spPr>
          <a:xfrm>
            <a:off x="9173118" y="3241162"/>
            <a:ext cx="509225" cy="508964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2" name="Graphique 2" descr="Public cible">
            <a:extLst>
              <a:ext uri="{FF2B5EF4-FFF2-40B4-BE49-F238E27FC236}">
                <a16:creationId xmlns:a16="http://schemas.microsoft.com/office/drawing/2014/main" id="{4957261A-23DC-4464-BF77-7526547C030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81173" y="3759810"/>
            <a:ext cx="714302" cy="71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3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7" grpId="0"/>
      <p:bldP spid="60" grpId="0"/>
      <p:bldP spid="54" grpId="0" animBg="1"/>
      <p:bldP spid="5" grpId="0"/>
      <p:bldP spid="55" grpId="0"/>
      <p:bldP spid="63" grpId="0"/>
      <p:bldP spid="49" grpId="0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Neris Thin" panose="00000300000000000000" pitchFamily="50" charset="0"/>
              </a:rPr>
              <a:t>RÉPERCUSSIONS CLINIQUES ET ETHIQUES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Journée doctorale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DBF4-37B7-4C4F-9728-A1C100B177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1441702" y="5005602"/>
            <a:ext cx="2596896" cy="431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Neris Light" panose="00000400000000000000" pitchFamily="50" charset="0"/>
              </a:rPr>
              <a:t>La conscience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794392" y="5005602"/>
            <a:ext cx="2596896" cy="431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Neris Light" panose="00000400000000000000" pitchFamily="50" charset="0"/>
              </a:rPr>
              <a:t>Les </a:t>
            </a:r>
            <a:r>
              <a:rPr lang="en-US" sz="2400" dirty="0" err="1">
                <a:latin typeface="Neris Light" panose="00000400000000000000" pitchFamily="50" charset="0"/>
              </a:rPr>
              <a:t>soins</a:t>
            </a:r>
            <a:endParaRPr lang="en-US" sz="2400" dirty="0">
              <a:latin typeface="Neris Light" panose="00000400000000000000" pitchFamily="50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8153400" y="5005602"/>
            <a:ext cx="2596896" cy="431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Neris Light" panose="00000400000000000000" pitchFamily="50" charset="0"/>
              </a:rPr>
              <a:t>Les </a:t>
            </a:r>
            <a:r>
              <a:rPr lang="en-US" sz="2400" dirty="0" err="1">
                <a:latin typeface="Neris Light" panose="00000400000000000000" pitchFamily="50" charset="0"/>
              </a:rPr>
              <a:t>Proches</a:t>
            </a:r>
            <a:endParaRPr lang="en-US" sz="2400" dirty="0">
              <a:latin typeface="Neris Light" panose="00000400000000000000" pitchFamily="50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1441702" y="1961239"/>
            <a:ext cx="2596896" cy="2596896"/>
          </a:xfrm>
          <a:solidFill>
            <a:schemeClr val="accent4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4794392" y="1961239"/>
            <a:ext cx="2596896" cy="2596896"/>
          </a:xfrm>
          <a:solidFill>
            <a:schemeClr val="accent5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8148661" y="1961239"/>
            <a:ext cx="2596896" cy="2596896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3E4065E-EA77-466C-9B2B-63BE83D31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58" y="2056916"/>
            <a:ext cx="2405542" cy="2405542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02194AA6-8A8F-4837-9EA9-BA118B6DED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04" y="2046838"/>
            <a:ext cx="2444409" cy="244440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D7BD03C-0309-4ADC-B3B7-427550AB54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92" y="1970594"/>
            <a:ext cx="2596896" cy="259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0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Neris Thin" panose="00000300000000000000" pitchFamily="50" charset="0"/>
              </a:rPr>
              <a:t>LA LUCIDITÉ TERMINALE ET LA CONSCIENCE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Journée doctorale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DBF4-37B7-4C4F-9728-A1C100B177E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1441702" y="5005602"/>
            <a:ext cx="2596896" cy="431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Neris Light" panose="00000400000000000000" pitchFamily="50" charset="0"/>
              </a:rPr>
              <a:t>La conscience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1441702" y="1961239"/>
            <a:ext cx="2596896" cy="2596896"/>
          </a:xfrm>
          <a:solidFill>
            <a:schemeClr val="accent4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43E4065E-EA77-466C-9B2B-63BE83D31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58" y="2056916"/>
            <a:ext cx="2405542" cy="2405542"/>
          </a:xfrm>
          <a:prstGeom prst="rect">
            <a:avLst/>
          </a:prstGeom>
        </p:spPr>
      </p:pic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E64FA7BE-1BBE-4977-BE23-DBD943346929}"/>
              </a:ext>
            </a:extLst>
          </p:cNvPr>
          <p:cNvSpPr/>
          <p:nvPr/>
        </p:nvSpPr>
        <p:spPr>
          <a:xfrm>
            <a:off x="6473182" y="1336504"/>
            <a:ext cx="3151085" cy="88849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Possibilité d’un retour de la conscience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E47AB463-1BED-4B40-8AA9-C1657BC17874}"/>
              </a:ext>
            </a:extLst>
          </p:cNvPr>
          <p:cNvSpPr/>
          <p:nvPr/>
        </p:nvSpPr>
        <p:spPr>
          <a:xfrm>
            <a:off x="7268977" y="3172796"/>
            <a:ext cx="3481321" cy="88849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Remise en cause des théories biologiques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BB8CDC7D-772F-4F27-9F6C-2C554098F083}"/>
              </a:ext>
            </a:extLst>
          </p:cNvPr>
          <p:cNvSpPr/>
          <p:nvPr/>
        </p:nvSpPr>
        <p:spPr>
          <a:xfrm>
            <a:off x="6473182" y="4986551"/>
            <a:ext cx="3523074" cy="88849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Nouveau regard sur les patients en état d’inconscience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2A42B1-A80E-4A01-8E94-EA7E3FFC9F8E}"/>
              </a:ext>
            </a:extLst>
          </p:cNvPr>
          <p:cNvSpPr/>
          <p:nvPr/>
        </p:nvSpPr>
        <p:spPr>
          <a:xfrm>
            <a:off x="6412473" y="2222322"/>
            <a:ext cx="32918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(Nahm, 2009)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E057994-E20E-4583-97FF-2EDC7A110BFD}"/>
              </a:ext>
            </a:extLst>
          </p:cNvPr>
          <p:cNvSpPr/>
          <p:nvPr/>
        </p:nvSpPr>
        <p:spPr>
          <a:xfrm>
            <a:off x="7519464" y="4036076"/>
            <a:ext cx="291346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(Holden, 2007)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052FAE-52B2-4C2C-AC9A-933C062CC1ED}"/>
              </a:ext>
            </a:extLst>
          </p:cNvPr>
          <p:cNvSpPr/>
          <p:nvPr/>
        </p:nvSpPr>
        <p:spPr>
          <a:xfrm>
            <a:off x="6779193" y="5827351"/>
            <a:ext cx="291105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(Betty, 2016)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721FCB0B-A48D-4451-B8AD-18D5391BAC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5672"/>
          <a:stretch/>
        </p:blipFill>
        <p:spPr>
          <a:xfrm>
            <a:off x="4630911" y="1605943"/>
            <a:ext cx="1469263" cy="1433572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F7DFEA15-BCB2-40FD-ACA8-8B63752EF3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4381" b="36144"/>
          <a:stretch/>
        </p:blipFill>
        <p:spPr>
          <a:xfrm>
            <a:off x="4670963" y="3039515"/>
            <a:ext cx="1469263" cy="1230928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0E738E7E-59FD-4A75-9A85-822882DB68B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0525"/>
          <a:stretch/>
        </p:blipFill>
        <p:spPr>
          <a:xfrm>
            <a:off x="4632725" y="4548925"/>
            <a:ext cx="1469263" cy="123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Neris Thin" panose="00000300000000000000" pitchFamily="50" charset="0"/>
              </a:rPr>
              <a:t>LA LUCIDITÉ TERMINALE ET LES SOINS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Journée doctorale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DBF4-37B7-4C4F-9728-A1C100B177E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794392" y="5005602"/>
            <a:ext cx="2596896" cy="431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Neris Light" panose="00000400000000000000" pitchFamily="50" charset="0"/>
              </a:rPr>
              <a:t>Les </a:t>
            </a:r>
            <a:r>
              <a:rPr lang="en-US" sz="2400" dirty="0" err="1">
                <a:latin typeface="Neris Light" panose="00000400000000000000" pitchFamily="50" charset="0"/>
              </a:rPr>
              <a:t>soins</a:t>
            </a:r>
            <a:endParaRPr lang="en-US" sz="2400" dirty="0">
              <a:latin typeface="Neris Light" panose="00000400000000000000" pitchFamily="50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4794392" y="1961239"/>
            <a:ext cx="2596896" cy="2596896"/>
          </a:xfrm>
          <a:solidFill>
            <a:schemeClr val="accent5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7BD03C-0309-4ADC-B3B7-427550AB5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92" y="1970594"/>
            <a:ext cx="2596896" cy="2596896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AAD7AE68-04C6-419E-96A5-F1CAE769F9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7211"/>
          <a:stretch/>
        </p:blipFill>
        <p:spPr>
          <a:xfrm rot="858393" flipH="1">
            <a:off x="7847071" y="2732073"/>
            <a:ext cx="1322947" cy="123336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DC36AFE8-D008-4969-816E-0FDAC76789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9313"/>
          <a:stretch/>
        </p:blipFill>
        <p:spPr>
          <a:xfrm rot="730717">
            <a:off x="3571940" y="5298355"/>
            <a:ext cx="1322947" cy="1154317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DE0D56FB-214C-402C-A1A5-E2252EF8D59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7868"/>
          <a:stretch/>
        </p:blipFill>
        <p:spPr>
          <a:xfrm rot="20282246">
            <a:off x="3068123" y="1484277"/>
            <a:ext cx="1322947" cy="1208655"/>
          </a:xfrm>
          <a:prstGeom prst="rect">
            <a:avLst/>
          </a:prstGeom>
        </p:spPr>
      </p:pic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90A007F-9155-4EA7-9BD0-DD79AC3C1B4D}"/>
              </a:ext>
            </a:extLst>
          </p:cNvPr>
          <p:cNvSpPr/>
          <p:nvPr/>
        </p:nvSpPr>
        <p:spPr>
          <a:xfrm>
            <a:off x="660134" y="1784159"/>
            <a:ext cx="2524293" cy="88849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Modification des pratiques de soin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F0118DDB-5438-4CBB-8018-8CF9D47B0AB8}"/>
              </a:ext>
            </a:extLst>
          </p:cNvPr>
          <p:cNvSpPr/>
          <p:nvPr/>
        </p:nvSpPr>
        <p:spPr>
          <a:xfrm>
            <a:off x="8558316" y="3249533"/>
            <a:ext cx="3151085" cy="8884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Sentiments de malaise et d’incompréhension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67C8A51C-76A3-4B62-B88D-71548C8C0CD3}"/>
              </a:ext>
            </a:extLst>
          </p:cNvPr>
          <p:cNvSpPr/>
          <p:nvPr/>
        </p:nvSpPr>
        <p:spPr>
          <a:xfrm>
            <a:off x="524892" y="4818026"/>
            <a:ext cx="3191524" cy="8884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Difficultés de communication entre pairs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F6AF1C3-210B-44B0-B61A-4AF2BAAB22D7}"/>
              </a:ext>
            </a:extLst>
          </p:cNvPr>
          <p:cNvSpPr/>
          <p:nvPr/>
        </p:nvSpPr>
        <p:spPr>
          <a:xfrm>
            <a:off x="603731" y="2661749"/>
            <a:ext cx="263709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(Pearson, 2016)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1EFCAD-223E-4F51-B765-1571EEC289E5}"/>
              </a:ext>
            </a:extLst>
          </p:cNvPr>
          <p:cNvSpPr/>
          <p:nvPr/>
        </p:nvSpPr>
        <p:spPr>
          <a:xfrm>
            <a:off x="8753651" y="4109169"/>
            <a:ext cx="29557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</a:t>
            </a:r>
            <a:r>
              <a:rPr lang="fr-FR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Claxton</a:t>
            </a:r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-Oldfield &amp; </a:t>
            </a:r>
            <a:r>
              <a:rPr lang="fr-FR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Dunnett</a:t>
            </a:r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, 2016)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01D5C8-43A8-4AF9-B88E-35A5A4D4A22E}"/>
              </a:ext>
            </a:extLst>
          </p:cNvPr>
          <p:cNvSpPr/>
          <p:nvPr/>
        </p:nvSpPr>
        <p:spPr>
          <a:xfrm>
            <a:off x="482600" y="5636791"/>
            <a:ext cx="319152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(Brayne, Lovelace, &amp; Fenwick, 2008)</a:t>
            </a:r>
          </a:p>
        </p:txBody>
      </p:sp>
    </p:spTree>
    <p:extLst>
      <p:ext uri="{BB962C8B-B14F-4D97-AF65-F5344CB8AC3E}">
        <p14:creationId xmlns:p14="http://schemas.microsoft.com/office/powerpoint/2010/main" val="31321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Neris Thin" panose="00000300000000000000" pitchFamily="50" charset="0"/>
              </a:rPr>
              <a:t>LA LUCIDITÉ TERMINALE ET LES PROCHES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Journée doctorale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DBF4-37B7-4C4F-9728-A1C100B177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8153400" y="5005602"/>
            <a:ext cx="2596896" cy="431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Neris Light" panose="00000400000000000000" pitchFamily="50" charset="0"/>
              </a:rPr>
              <a:t>Les PROCHES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8148661" y="1961239"/>
            <a:ext cx="2596896" cy="2596896"/>
          </a:xfrm>
          <a:solidFill>
            <a:schemeClr val="accent6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02194AA6-8A8F-4837-9EA9-BA118B6DE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04" y="2046838"/>
            <a:ext cx="2444409" cy="2444409"/>
          </a:xfrm>
          <a:prstGeom prst="rect">
            <a:avLst/>
          </a:prstGeom>
        </p:spPr>
      </p:pic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7AFCB7B2-60F0-461D-BCB2-75BB7E1223A0}"/>
              </a:ext>
            </a:extLst>
          </p:cNvPr>
          <p:cNvSpPr/>
          <p:nvPr/>
        </p:nvSpPr>
        <p:spPr>
          <a:xfrm>
            <a:off x="2372910" y="1285325"/>
            <a:ext cx="3035879" cy="88849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Possibilité d’engager des interactions positives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DCFC696F-2C2A-4547-8C8D-84D3AAD69571}"/>
              </a:ext>
            </a:extLst>
          </p:cNvPr>
          <p:cNvSpPr/>
          <p:nvPr/>
        </p:nvSpPr>
        <p:spPr>
          <a:xfrm>
            <a:off x="1214123" y="3187663"/>
            <a:ext cx="3500090" cy="88849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Impression d’un faux espoir avec un décès brutal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873EDEAD-D009-4825-AF97-235AF5166A4A}"/>
              </a:ext>
            </a:extLst>
          </p:cNvPr>
          <p:cNvSpPr/>
          <p:nvPr/>
        </p:nvSpPr>
        <p:spPr>
          <a:xfrm>
            <a:off x="1908699" y="5095640"/>
            <a:ext cx="3500090" cy="8884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dirty="0">
                <a:latin typeface="Neris Light" panose="00000400000000000000" pitchFamily="50" charset="0"/>
              </a:rPr>
              <a:t>Difficultés d’appréhension et crainte d’un jugement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39AC279-9335-4A3F-BF49-476D46D52332}"/>
              </a:ext>
            </a:extLst>
          </p:cNvPr>
          <p:cNvSpPr/>
          <p:nvPr/>
        </p:nvSpPr>
        <p:spPr>
          <a:xfrm>
            <a:off x="2060252" y="2127669"/>
            <a:ext cx="368800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(Fenwick, Lovelace &amp; Brayne, 2010)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AF40AD-B92D-437E-9350-364C3C6C00B6}"/>
              </a:ext>
            </a:extLst>
          </p:cNvPr>
          <p:cNvSpPr/>
          <p:nvPr/>
        </p:nvSpPr>
        <p:spPr>
          <a:xfrm>
            <a:off x="1524744" y="4035086"/>
            <a:ext cx="292917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</a:t>
            </a:r>
            <a:r>
              <a:rPr lang="fr-FR" sz="1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Chiriboga-Oleszczak</a:t>
            </a:r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, 2017)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449A5C-4BE5-402F-8390-03EDE85C5CC0}"/>
              </a:ext>
            </a:extLst>
          </p:cNvPr>
          <p:cNvSpPr/>
          <p:nvPr/>
        </p:nvSpPr>
        <p:spPr>
          <a:xfrm>
            <a:off x="1983284" y="5931390"/>
            <a:ext cx="336300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eris Thin" panose="00000300000000000000" pitchFamily="50" charset="0"/>
              </a:rPr>
              <a:t>(Fenwick, Lovelace &amp; Brayne, 2007)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4A9E0012-D760-4D60-832B-27EB0B17EF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3678"/>
          <a:stretch/>
        </p:blipFill>
        <p:spPr>
          <a:xfrm>
            <a:off x="6096000" y="1625528"/>
            <a:ext cx="1469263" cy="151683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3FF93965-350D-49DA-AAC7-7697BBA97F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6272" b="34981"/>
          <a:stretch/>
        </p:blipFill>
        <p:spPr>
          <a:xfrm>
            <a:off x="6096000" y="3142360"/>
            <a:ext cx="1469263" cy="1200503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2D7EDF35-2CD8-476A-B821-91B4F4F8256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3208"/>
          <a:stretch/>
        </p:blipFill>
        <p:spPr>
          <a:xfrm>
            <a:off x="6095999" y="4241224"/>
            <a:ext cx="1469263" cy="153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4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Neris Thin" panose="00000300000000000000" pitchFamily="50" charset="0"/>
              </a:rPr>
              <a:t>LE PROJET “LUCIDEUIL”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2600" y="6466112"/>
            <a:ext cx="2743200" cy="281437"/>
          </a:xfrm>
        </p:spPr>
        <p:txBody>
          <a:bodyPr/>
          <a:lstStyle/>
          <a:p>
            <a:r>
              <a:rPr lang="fr-FR"/>
              <a:t>7 Octobre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66112"/>
            <a:ext cx="4114800" cy="281437"/>
          </a:xfrm>
        </p:spPr>
        <p:txBody>
          <a:bodyPr/>
          <a:lstStyle/>
          <a:p>
            <a:r>
              <a:rPr lang="fr-FR"/>
              <a:t>Journée doctorale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66201" y="6466112"/>
            <a:ext cx="2743200" cy="281437"/>
          </a:xfrm>
        </p:spPr>
        <p:txBody>
          <a:bodyPr/>
          <a:lstStyle/>
          <a:p>
            <a:fld id="{6E18DBF4-37B7-4C4F-9728-A1C100B177EE}" type="slidenum">
              <a:rPr lang="en-US" smtClean="0"/>
              <a:t>7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308506" y="2094088"/>
            <a:ext cx="3574990" cy="3574990"/>
            <a:chOff x="4308506" y="1641506"/>
            <a:chExt cx="3574990" cy="3574990"/>
          </a:xfrm>
        </p:grpSpPr>
        <p:sp>
          <p:nvSpPr>
            <p:cNvPr id="11" name="Freeform 10"/>
            <p:cNvSpPr/>
            <p:nvPr/>
          </p:nvSpPr>
          <p:spPr>
            <a:xfrm>
              <a:off x="6273800" y="1641506"/>
              <a:ext cx="960390" cy="636372"/>
            </a:xfrm>
            <a:custGeom>
              <a:avLst/>
              <a:gdLst>
                <a:gd name="connsiteX0" fmla="*/ 0 w 960390"/>
                <a:gd name="connsiteY0" fmla="*/ 0 h 636372"/>
                <a:gd name="connsiteX1" fmla="*/ 5880 w 960390"/>
                <a:gd name="connsiteY1" fmla="*/ 297 h 636372"/>
                <a:gd name="connsiteX2" fmla="*/ 826626 w 960390"/>
                <a:gd name="connsiteY2" fmla="*/ 297831 h 636372"/>
                <a:gd name="connsiteX3" fmla="*/ 960390 w 960390"/>
                <a:gd name="connsiteY3" fmla="*/ 397858 h 636372"/>
                <a:gd name="connsiteX4" fmla="*/ 721876 w 960390"/>
                <a:gd name="connsiteY4" fmla="*/ 636372 h 636372"/>
                <a:gd name="connsiteX5" fmla="*/ 639763 w 960390"/>
                <a:gd name="connsiteY5" fmla="*/ 574969 h 636372"/>
                <a:gd name="connsiteX6" fmla="*/ 116897 w 960390"/>
                <a:gd name="connsiteY6" fmla="*/ 354946 h 636372"/>
                <a:gd name="connsiteX7" fmla="*/ 0 w 960390"/>
                <a:gd name="connsiteY7" fmla="*/ 337105 h 636372"/>
                <a:gd name="connsiteX8" fmla="*/ 0 w 960390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90" h="636372">
                  <a:moveTo>
                    <a:pt x="0" y="0"/>
                  </a:moveTo>
                  <a:lnTo>
                    <a:pt x="5880" y="297"/>
                  </a:lnTo>
                  <a:cubicBezTo>
                    <a:pt x="307841" y="30963"/>
                    <a:pt x="587694" y="136412"/>
                    <a:pt x="826626" y="297831"/>
                  </a:cubicBezTo>
                  <a:lnTo>
                    <a:pt x="960390" y="397858"/>
                  </a:lnTo>
                  <a:lnTo>
                    <a:pt x="721876" y="636372"/>
                  </a:lnTo>
                  <a:lnTo>
                    <a:pt x="639763" y="574969"/>
                  </a:lnTo>
                  <a:cubicBezTo>
                    <a:pt x="484178" y="469857"/>
                    <a:pt x="307276" y="393903"/>
                    <a:pt x="116897" y="354946"/>
                  </a:cubicBezTo>
                  <a:lnTo>
                    <a:pt x="0" y="337105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957811" y="1641506"/>
              <a:ext cx="960389" cy="636372"/>
            </a:xfrm>
            <a:custGeom>
              <a:avLst/>
              <a:gdLst>
                <a:gd name="connsiteX0" fmla="*/ 960389 w 960389"/>
                <a:gd name="connsiteY0" fmla="*/ 0 h 636372"/>
                <a:gd name="connsiteX1" fmla="*/ 960389 w 960389"/>
                <a:gd name="connsiteY1" fmla="*/ 337105 h 636372"/>
                <a:gd name="connsiteX2" fmla="*/ 843494 w 960389"/>
                <a:gd name="connsiteY2" fmla="*/ 354946 h 636372"/>
                <a:gd name="connsiteX3" fmla="*/ 320628 w 960389"/>
                <a:gd name="connsiteY3" fmla="*/ 574969 h 636372"/>
                <a:gd name="connsiteX4" fmla="*/ 238514 w 960389"/>
                <a:gd name="connsiteY4" fmla="*/ 636372 h 636372"/>
                <a:gd name="connsiteX5" fmla="*/ 0 w 960389"/>
                <a:gd name="connsiteY5" fmla="*/ 397858 h 636372"/>
                <a:gd name="connsiteX6" fmla="*/ 133765 w 960389"/>
                <a:gd name="connsiteY6" fmla="*/ 297831 h 636372"/>
                <a:gd name="connsiteX7" fmla="*/ 954511 w 960389"/>
                <a:gd name="connsiteY7" fmla="*/ 297 h 636372"/>
                <a:gd name="connsiteX8" fmla="*/ 960389 w 960389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89" h="636372">
                  <a:moveTo>
                    <a:pt x="960389" y="0"/>
                  </a:moveTo>
                  <a:lnTo>
                    <a:pt x="960389" y="337105"/>
                  </a:lnTo>
                  <a:lnTo>
                    <a:pt x="843494" y="354946"/>
                  </a:lnTo>
                  <a:cubicBezTo>
                    <a:pt x="653116" y="393903"/>
                    <a:pt x="476214" y="469857"/>
                    <a:pt x="320628" y="574969"/>
                  </a:cubicBezTo>
                  <a:lnTo>
                    <a:pt x="238514" y="636372"/>
                  </a:lnTo>
                  <a:lnTo>
                    <a:pt x="0" y="397858"/>
                  </a:lnTo>
                  <a:lnTo>
                    <a:pt x="133765" y="297831"/>
                  </a:lnTo>
                  <a:cubicBezTo>
                    <a:pt x="372697" y="136412"/>
                    <a:pt x="652550" y="30963"/>
                    <a:pt x="954511" y="297"/>
                  </a:cubicBezTo>
                  <a:lnTo>
                    <a:pt x="96038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247124" y="2290811"/>
              <a:ext cx="636372" cy="960390"/>
            </a:xfrm>
            <a:custGeom>
              <a:avLst/>
              <a:gdLst>
                <a:gd name="connsiteX0" fmla="*/ 238514 w 636372"/>
                <a:gd name="connsiteY0" fmla="*/ 0 h 960390"/>
                <a:gd name="connsiteX1" fmla="*/ 338541 w 636372"/>
                <a:gd name="connsiteY1" fmla="*/ 133765 h 960390"/>
                <a:gd name="connsiteX2" fmla="*/ 636075 w 636372"/>
                <a:gd name="connsiteY2" fmla="*/ 954511 h 960390"/>
                <a:gd name="connsiteX3" fmla="*/ 636372 w 636372"/>
                <a:gd name="connsiteY3" fmla="*/ 960390 h 960390"/>
                <a:gd name="connsiteX4" fmla="*/ 299267 w 636372"/>
                <a:gd name="connsiteY4" fmla="*/ 960390 h 960390"/>
                <a:gd name="connsiteX5" fmla="*/ 281426 w 636372"/>
                <a:gd name="connsiteY5" fmla="*/ 843494 h 960390"/>
                <a:gd name="connsiteX6" fmla="*/ 61403 w 636372"/>
                <a:gd name="connsiteY6" fmla="*/ 320628 h 960390"/>
                <a:gd name="connsiteX7" fmla="*/ 0 w 636372"/>
                <a:gd name="connsiteY7" fmla="*/ 238514 h 960390"/>
                <a:gd name="connsiteX8" fmla="*/ 238514 w 636372"/>
                <a:gd name="connsiteY8" fmla="*/ 0 h 96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90">
                  <a:moveTo>
                    <a:pt x="238514" y="0"/>
                  </a:moveTo>
                  <a:lnTo>
                    <a:pt x="338541" y="133765"/>
                  </a:lnTo>
                  <a:cubicBezTo>
                    <a:pt x="499961" y="372697"/>
                    <a:pt x="605409" y="652550"/>
                    <a:pt x="636075" y="954511"/>
                  </a:cubicBezTo>
                  <a:lnTo>
                    <a:pt x="636372" y="960390"/>
                  </a:lnTo>
                  <a:lnTo>
                    <a:pt x="299267" y="960390"/>
                  </a:lnTo>
                  <a:lnTo>
                    <a:pt x="281426" y="843494"/>
                  </a:lnTo>
                  <a:cubicBezTo>
                    <a:pt x="242469" y="653116"/>
                    <a:pt x="166515" y="476214"/>
                    <a:pt x="61403" y="320628"/>
                  </a:cubicBezTo>
                  <a:lnTo>
                    <a:pt x="0" y="238514"/>
                  </a:lnTo>
                  <a:lnTo>
                    <a:pt x="23851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308506" y="2290812"/>
              <a:ext cx="636372" cy="960389"/>
            </a:xfrm>
            <a:custGeom>
              <a:avLst/>
              <a:gdLst>
                <a:gd name="connsiteX0" fmla="*/ 397858 w 636372"/>
                <a:gd name="connsiteY0" fmla="*/ 0 h 960389"/>
                <a:gd name="connsiteX1" fmla="*/ 636372 w 636372"/>
                <a:gd name="connsiteY1" fmla="*/ 238514 h 960389"/>
                <a:gd name="connsiteX2" fmla="*/ 574969 w 636372"/>
                <a:gd name="connsiteY2" fmla="*/ 320627 h 960389"/>
                <a:gd name="connsiteX3" fmla="*/ 354946 w 636372"/>
                <a:gd name="connsiteY3" fmla="*/ 843493 h 960389"/>
                <a:gd name="connsiteX4" fmla="*/ 337105 w 636372"/>
                <a:gd name="connsiteY4" fmla="*/ 960389 h 960389"/>
                <a:gd name="connsiteX5" fmla="*/ 0 w 636372"/>
                <a:gd name="connsiteY5" fmla="*/ 960389 h 960389"/>
                <a:gd name="connsiteX6" fmla="*/ 297 w 636372"/>
                <a:gd name="connsiteY6" fmla="*/ 954510 h 960389"/>
                <a:gd name="connsiteX7" fmla="*/ 297831 w 636372"/>
                <a:gd name="connsiteY7" fmla="*/ 133764 h 960389"/>
                <a:gd name="connsiteX8" fmla="*/ 397858 w 636372"/>
                <a:gd name="connsiteY8" fmla="*/ 0 h 96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89">
                  <a:moveTo>
                    <a:pt x="397858" y="0"/>
                  </a:moveTo>
                  <a:lnTo>
                    <a:pt x="636372" y="238514"/>
                  </a:lnTo>
                  <a:lnTo>
                    <a:pt x="574969" y="320627"/>
                  </a:lnTo>
                  <a:cubicBezTo>
                    <a:pt x="469858" y="476213"/>
                    <a:pt x="393903" y="653115"/>
                    <a:pt x="354946" y="843493"/>
                  </a:cubicBezTo>
                  <a:lnTo>
                    <a:pt x="337105" y="960389"/>
                  </a:lnTo>
                  <a:lnTo>
                    <a:pt x="0" y="960389"/>
                  </a:lnTo>
                  <a:lnTo>
                    <a:pt x="297" y="954510"/>
                  </a:lnTo>
                  <a:cubicBezTo>
                    <a:pt x="30963" y="652549"/>
                    <a:pt x="136412" y="372696"/>
                    <a:pt x="297831" y="133764"/>
                  </a:cubicBezTo>
                  <a:lnTo>
                    <a:pt x="397858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08506" y="3606801"/>
              <a:ext cx="636372" cy="960389"/>
            </a:xfrm>
            <a:custGeom>
              <a:avLst/>
              <a:gdLst>
                <a:gd name="connsiteX0" fmla="*/ 0 w 636372"/>
                <a:gd name="connsiteY0" fmla="*/ 0 h 960389"/>
                <a:gd name="connsiteX1" fmla="*/ 337105 w 636372"/>
                <a:gd name="connsiteY1" fmla="*/ 0 h 960389"/>
                <a:gd name="connsiteX2" fmla="*/ 354946 w 636372"/>
                <a:gd name="connsiteY2" fmla="*/ 116896 h 960389"/>
                <a:gd name="connsiteX3" fmla="*/ 574969 w 636372"/>
                <a:gd name="connsiteY3" fmla="*/ 639762 h 960389"/>
                <a:gd name="connsiteX4" fmla="*/ 636372 w 636372"/>
                <a:gd name="connsiteY4" fmla="*/ 721875 h 960389"/>
                <a:gd name="connsiteX5" fmla="*/ 397858 w 636372"/>
                <a:gd name="connsiteY5" fmla="*/ 960389 h 960389"/>
                <a:gd name="connsiteX6" fmla="*/ 297831 w 636372"/>
                <a:gd name="connsiteY6" fmla="*/ 826625 h 960389"/>
                <a:gd name="connsiteX7" fmla="*/ 297 w 636372"/>
                <a:gd name="connsiteY7" fmla="*/ 5879 h 960389"/>
                <a:gd name="connsiteX8" fmla="*/ 0 w 636372"/>
                <a:gd name="connsiteY8" fmla="*/ 0 h 96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89">
                  <a:moveTo>
                    <a:pt x="0" y="0"/>
                  </a:moveTo>
                  <a:lnTo>
                    <a:pt x="337105" y="0"/>
                  </a:lnTo>
                  <a:lnTo>
                    <a:pt x="354946" y="116896"/>
                  </a:lnTo>
                  <a:cubicBezTo>
                    <a:pt x="393903" y="307275"/>
                    <a:pt x="469858" y="484177"/>
                    <a:pt x="574969" y="639762"/>
                  </a:cubicBezTo>
                  <a:lnTo>
                    <a:pt x="636372" y="721875"/>
                  </a:lnTo>
                  <a:lnTo>
                    <a:pt x="397858" y="960389"/>
                  </a:lnTo>
                  <a:lnTo>
                    <a:pt x="297831" y="826625"/>
                  </a:lnTo>
                  <a:cubicBezTo>
                    <a:pt x="136412" y="587693"/>
                    <a:pt x="30963" y="307840"/>
                    <a:pt x="297" y="5879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247124" y="3606801"/>
              <a:ext cx="636372" cy="960390"/>
            </a:xfrm>
            <a:custGeom>
              <a:avLst/>
              <a:gdLst>
                <a:gd name="connsiteX0" fmla="*/ 299267 w 636372"/>
                <a:gd name="connsiteY0" fmla="*/ 0 h 960390"/>
                <a:gd name="connsiteX1" fmla="*/ 636372 w 636372"/>
                <a:gd name="connsiteY1" fmla="*/ 0 h 960390"/>
                <a:gd name="connsiteX2" fmla="*/ 636075 w 636372"/>
                <a:gd name="connsiteY2" fmla="*/ 5879 h 960390"/>
                <a:gd name="connsiteX3" fmla="*/ 338541 w 636372"/>
                <a:gd name="connsiteY3" fmla="*/ 826625 h 960390"/>
                <a:gd name="connsiteX4" fmla="*/ 238514 w 636372"/>
                <a:gd name="connsiteY4" fmla="*/ 960390 h 960390"/>
                <a:gd name="connsiteX5" fmla="*/ 0 w 636372"/>
                <a:gd name="connsiteY5" fmla="*/ 721876 h 960390"/>
                <a:gd name="connsiteX6" fmla="*/ 61403 w 636372"/>
                <a:gd name="connsiteY6" fmla="*/ 639762 h 960390"/>
                <a:gd name="connsiteX7" fmla="*/ 281426 w 636372"/>
                <a:gd name="connsiteY7" fmla="*/ 116896 h 960390"/>
                <a:gd name="connsiteX8" fmla="*/ 299267 w 636372"/>
                <a:gd name="connsiteY8" fmla="*/ 0 h 96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6372" h="960390">
                  <a:moveTo>
                    <a:pt x="299267" y="0"/>
                  </a:moveTo>
                  <a:lnTo>
                    <a:pt x="636372" y="0"/>
                  </a:lnTo>
                  <a:lnTo>
                    <a:pt x="636075" y="5879"/>
                  </a:lnTo>
                  <a:cubicBezTo>
                    <a:pt x="605409" y="307840"/>
                    <a:pt x="499961" y="587693"/>
                    <a:pt x="338541" y="826625"/>
                  </a:cubicBezTo>
                  <a:lnTo>
                    <a:pt x="238514" y="960390"/>
                  </a:lnTo>
                  <a:lnTo>
                    <a:pt x="0" y="721876"/>
                  </a:lnTo>
                  <a:lnTo>
                    <a:pt x="61403" y="639762"/>
                  </a:lnTo>
                  <a:cubicBezTo>
                    <a:pt x="166515" y="484177"/>
                    <a:pt x="242469" y="307275"/>
                    <a:pt x="281426" y="116896"/>
                  </a:cubicBezTo>
                  <a:lnTo>
                    <a:pt x="29926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957811" y="4580124"/>
              <a:ext cx="960389" cy="636372"/>
            </a:xfrm>
            <a:custGeom>
              <a:avLst/>
              <a:gdLst>
                <a:gd name="connsiteX0" fmla="*/ 238514 w 960389"/>
                <a:gd name="connsiteY0" fmla="*/ 0 h 636372"/>
                <a:gd name="connsiteX1" fmla="*/ 320628 w 960389"/>
                <a:gd name="connsiteY1" fmla="*/ 61403 h 636372"/>
                <a:gd name="connsiteX2" fmla="*/ 843494 w 960389"/>
                <a:gd name="connsiteY2" fmla="*/ 281426 h 636372"/>
                <a:gd name="connsiteX3" fmla="*/ 960389 w 960389"/>
                <a:gd name="connsiteY3" fmla="*/ 299267 h 636372"/>
                <a:gd name="connsiteX4" fmla="*/ 960389 w 960389"/>
                <a:gd name="connsiteY4" fmla="*/ 636372 h 636372"/>
                <a:gd name="connsiteX5" fmla="*/ 954511 w 960389"/>
                <a:gd name="connsiteY5" fmla="*/ 636075 h 636372"/>
                <a:gd name="connsiteX6" fmla="*/ 133765 w 960389"/>
                <a:gd name="connsiteY6" fmla="*/ 338541 h 636372"/>
                <a:gd name="connsiteX7" fmla="*/ 0 w 960389"/>
                <a:gd name="connsiteY7" fmla="*/ 238514 h 636372"/>
                <a:gd name="connsiteX8" fmla="*/ 238514 w 960389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89" h="636372">
                  <a:moveTo>
                    <a:pt x="238514" y="0"/>
                  </a:moveTo>
                  <a:lnTo>
                    <a:pt x="320628" y="61403"/>
                  </a:lnTo>
                  <a:cubicBezTo>
                    <a:pt x="476214" y="166515"/>
                    <a:pt x="653116" y="242469"/>
                    <a:pt x="843494" y="281426"/>
                  </a:cubicBezTo>
                  <a:lnTo>
                    <a:pt x="960389" y="299267"/>
                  </a:lnTo>
                  <a:lnTo>
                    <a:pt x="960389" y="636372"/>
                  </a:lnTo>
                  <a:lnTo>
                    <a:pt x="954511" y="636075"/>
                  </a:lnTo>
                  <a:cubicBezTo>
                    <a:pt x="652550" y="605409"/>
                    <a:pt x="372697" y="499961"/>
                    <a:pt x="133765" y="338541"/>
                  </a:cubicBezTo>
                  <a:lnTo>
                    <a:pt x="0" y="238514"/>
                  </a:lnTo>
                  <a:lnTo>
                    <a:pt x="23851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73800" y="4580124"/>
              <a:ext cx="960390" cy="636372"/>
            </a:xfrm>
            <a:custGeom>
              <a:avLst/>
              <a:gdLst>
                <a:gd name="connsiteX0" fmla="*/ 721876 w 960390"/>
                <a:gd name="connsiteY0" fmla="*/ 0 h 636372"/>
                <a:gd name="connsiteX1" fmla="*/ 960390 w 960390"/>
                <a:gd name="connsiteY1" fmla="*/ 238514 h 636372"/>
                <a:gd name="connsiteX2" fmla="*/ 826626 w 960390"/>
                <a:gd name="connsiteY2" fmla="*/ 338541 h 636372"/>
                <a:gd name="connsiteX3" fmla="*/ 5880 w 960390"/>
                <a:gd name="connsiteY3" fmla="*/ 636075 h 636372"/>
                <a:gd name="connsiteX4" fmla="*/ 0 w 960390"/>
                <a:gd name="connsiteY4" fmla="*/ 636372 h 636372"/>
                <a:gd name="connsiteX5" fmla="*/ 0 w 960390"/>
                <a:gd name="connsiteY5" fmla="*/ 299267 h 636372"/>
                <a:gd name="connsiteX6" fmla="*/ 116897 w 960390"/>
                <a:gd name="connsiteY6" fmla="*/ 281426 h 636372"/>
                <a:gd name="connsiteX7" fmla="*/ 639763 w 960390"/>
                <a:gd name="connsiteY7" fmla="*/ 61403 h 636372"/>
                <a:gd name="connsiteX8" fmla="*/ 721876 w 960390"/>
                <a:gd name="connsiteY8" fmla="*/ 0 h 63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390" h="636372">
                  <a:moveTo>
                    <a:pt x="721876" y="0"/>
                  </a:moveTo>
                  <a:lnTo>
                    <a:pt x="960390" y="238514"/>
                  </a:lnTo>
                  <a:lnTo>
                    <a:pt x="826626" y="338541"/>
                  </a:lnTo>
                  <a:cubicBezTo>
                    <a:pt x="587694" y="499961"/>
                    <a:pt x="307841" y="605409"/>
                    <a:pt x="5880" y="636075"/>
                  </a:cubicBezTo>
                  <a:lnTo>
                    <a:pt x="0" y="636372"/>
                  </a:lnTo>
                  <a:lnTo>
                    <a:pt x="0" y="299267"/>
                  </a:lnTo>
                  <a:lnTo>
                    <a:pt x="116897" y="281426"/>
                  </a:lnTo>
                  <a:cubicBezTo>
                    <a:pt x="307276" y="242469"/>
                    <a:pt x="484178" y="166515"/>
                    <a:pt x="639763" y="61403"/>
                  </a:cubicBezTo>
                  <a:lnTo>
                    <a:pt x="72187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Freeform 19"/>
          <p:cNvSpPr/>
          <p:nvPr/>
        </p:nvSpPr>
        <p:spPr>
          <a:xfrm>
            <a:off x="6273800" y="2094088"/>
            <a:ext cx="1609696" cy="1609695"/>
          </a:xfrm>
          <a:custGeom>
            <a:avLst/>
            <a:gdLst>
              <a:gd name="connsiteX0" fmla="*/ 0 w 1609696"/>
              <a:gd name="connsiteY0" fmla="*/ 0 h 1609695"/>
              <a:gd name="connsiteX1" fmla="*/ 5880 w 1609696"/>
              <a:gd name="connsiteY1" fmla="*/ 297 h 1609695"/>
              <a:gd name="connsiteX2" fmla="*/ 1609399 w 1609696"/>
              <a:gd name="connsiteY2" fmla="*/ 1603816 h 1609695"/>
              <a:gd name="connsiteX3" fmla="*/ 1609696 w 1609696"/>
              <a:gd name="connsiteY3" fmla="*/ 1609695 h 1609695"/>
              <a:gd name="connsiteX4" fmla="*/ 1272591 w 1609696"/>
              <a:gd name="connsiteY4" fmla="*/ 1609695 h 1609695"/>
              <a:gd name="connsiteX5" fmla="*/ 1254750 w 1609696"/>
              <a:gd name="connsiteY5" fmla="*/ 1492799 h 1609695"/>
              <a:gd name="connsiteX6" fmla="*/ 116897 w 1609696"/>
              <a:gd name="connsiteY6" fmla="*/ 354946 h 1609695"/>
              <a:gd name="connsiteX7" fmla="*/ 0 w 1609696"/>
              <a:gd name="connsiteY7" fmla="*/ 337105 h 1609695"/>
              <a:gd name="connsiteX8" fmla="*/ 0 w 1609696"/>
              <a:gd name="connsiteY8" fmla="*/ 0 h 16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696" h="1609695">
                <a:moveTo>
                  <a:pt x="0" y="0"/>
                </a:moveTo>
                <a:lnTo>
                  <a:pt x="5880" y="297"/>
                </a:lnTo>
                <a:cubicBezTo>
                  <a:pt x="851371" y="86161"/>
                  <a:pt x="1523535" y="758326"/>
                  <a:pt x="1609399" y="1603816"/>
                </a:cubicBezTo>
                <a:lnTo>
                  <a:pt x="1609696" y="1609695"/>
                </a:lnTo>
                <a:lnTo>
                  <a:pt x="1272591" y="1609695"/>
                </a:lnTo>
                <a:lnTo>
                  <a:pt x="1254750" y="1492799"/>
                </a:lnTo>
                <a:cubicBezTo>
                  <a:pt x="1137879" y="921663"/>
                  <a:pt x="688033" y="471817"/>
                  <a:pt x="116897" y="354946"/>
                </a:cubicBezTo>
                <a:lnTo>
                  <a:pt x="0" y="3371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308506" y="2094088"/>
            <a:ext cx="1609694" cy="1609695"/>
          </a:xfrm>
          <a:custGeom>
            <a:avLst/>
            <a:gdLst>
              <a:gd name="connsiteX0" fmla="*/ 1609694 w 1609694"/>
              <a:gd name="connsiteY0" fmla="*/ 0 h 1609695"/>
              <a:gd name="connsiteX1" fmla="*/ 1609694 w 1609694"/>
              <a:gd name="connsiteY1" fmla="*/ 337105 h 1609695"/>
              <a:gd name="connsiteX2" fmla="*/ 1492799 w 1609694"/>
              <a:gd name="connsiteY2" fmla="*/ 354946 h 1609695"/>
              <a:gd name="connsiteX3" fmla="*/ 354946 w 1609694"/>
              <a:gd name="connsiteY3" fmla="*/ 1492799 h 1609695"/>
              <a:gd name="connsiteX4" fmla="*/ 337105 w 1609694"/>
              <a:gd name="connsiteY4" fmla="*/ 1609695 h 1609695"/>
              <a:gd name="connsiteX5" fmla="*/ 0 w 1609694"/>
              <a:gd name="connsiteY5" fmla="*/ 1609695 h 1609695"/>
              <a:gd name="connsiteX6" fmla="*/ 297 w 1609694"/>
              <a:gd name="connsiteY6" fmla="*/ 1603816 h 1609695"/>
              <a:gd name="connsiteX7" fmla="*/ 1603816 w 1609694"/>
              <a:gd name="connsiteY7" fmla="*/ 297 h 1609695"/>
              <a:gd name="connsiteX8" fmla="*/ 1609694 w 1609694"/>
              <a:gd name="connsiteY8" fmla="*/ 0 h 16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694" h="1609695">
                <a:moveTo>
                  <a:pt x="1609694" y="0"/>
                </a:moveTo>
                <a:lnTo>
                  <a:pt x="1609694" y="337105"/>
                </a:lnTo>
                <a:lnTo>
                  <a:pt x="1492799" y="354946"/>
                </a:lnTo>
                <a:cubicBezTo>
                  <a:pt x="921663" y="471817"/>
                  <a:pt x="471818" y="921663"/>
                  <a:pt x="354946" y="1492799"/>
                </a:cubicBezTo>
                <a:lnTo>
                  <a:pt x="337105" y="1609695"/>
                </a:lnTo>
                <a:lnTo>
                  <a:pt x="0" y="1609695"/>
                </a:lnTo>
                <a:lnTo>
                  <a:pt x="297" y="1603816"/>
                </a:lnTo>
                <a:cubicBezTo>
                  <a:pt x="86161" y="758326"/>
                  <a:pt x="758326" y="86161"/>
                  <a:pt x="1603816" y="297"/>
                </a:cubicBezTo>
                <a:lnTo>
                  <a:pt x="160969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08506" y="4059383"/>
            <a:ext cx="1609694" cy="1609695"/>
          </a:xfrm>
          <a:custGeom>
            <a:avLst/>
            <a:gdLst>
              <a:gd name="connsiteX0" fmla="*/ 0 w 1609694"/>
              <a:gd name="connsiteY0" fmla="*/ 0 h 1609695"/>
              <a:gd name="connsiteX1" fmla="*/ 337105 w 1609694"/>
              <a:gd name="connsiteY1" fmla="*/ 0 h 1609695"/>
              <a:gd name="connsiteX2" fmla="*/ 354946 w 1609694"/>
              <a:gd name="connsiteY2" fmla="*/ 116896 h 1609695"/>
              <a:gd name="connsiteX3" fmla="*/ 1492799 w 1609694"/>
              <a:gd name="connsiteY3" fmla="*/ 1254749 h 1609695"/>
              <a:gd name="connsiteX4" fmla="*/ 1609694 w 1609694"/>
              <a:gd name="connsiteY4" fmla="*/ 1272590 h 1609695"/>
              <a:gd name="connsiteX5" fmla="*/ 1609694 w 1609694"/>
              <a:gd name="connsiteY5" fmla="*/ 1609695 h 1609695"/>
              <a:gd name="connsiteX6" fmla="*/ 1603816 w 1609694"/>
              <a:gd name="connsiteY6" fmla="*/ 1609398 h 1609695"/>
              <a:gd name="connsiteX7" fmla="*/ 297 w 1609694"/>
              <a:gd name="connsiteY7" fmla="*/ 5879 h 1609695"/>
              <a:gd name="connsiteX8" fmla="*/ 0 w 1609694"/>
              <a:gd name="connsiteY8" fmla="*/ 0 h 16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694" h="1609695">
                <a:moveTo>
                  <a:pt x="0" y="0"/>
                </a:moveTo>
                <a:lnTo>
                  <a:pt x="337105" y="0"/>
                </a:lnTo>
                <a:lnTo>
                  <a:pt x="354946" y="116896"/>
                </a:lnTo>
                <a:cubicBezTo>
                  <a:pt x="471818" y="688032"/>
                  <a:pt x="921663" y="1137878"/>
                  <a:pt x="1492799" y="1254749"/>
                </a:cubicBezTo>
                <a:lnTo>
                  <a:pt x="1609694" y="1272590"/>
                </a:lnTo>
                <a:lnTo>
                  <a:pt x="1609694" y="1609695"/>
                </a:lnTo>
                <a:lnTo>
                  <a:pt x="1603816" y="1609398"/>
                </a:lnTo>
                <a:cubicBezTo>
                  <a:pt x="758326" y="1523534"/>
                  <a:pt x="86161" y="851370"/>
                  <a:pt x="297" y="587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273800" y="4059383"/>
            <a:ext cx="1609696" cy="1609695"/>
          </a:xfrm>
          <a:custGeom>
            <a:avLst/>
            <a:gdLst>
              <a:gd name="connsiteX0" fmla="*/ 1272591 w 1609696"/>
              <a:gd name="connsiteY0" fmla="*/ 0 h 1609695"/>
              <a:gd name="connsiteX1" fmla="*/ 1609696 w 1609696"/>
              <a:gd name="connsiteY1" fmla="*/ 0 h 1609695"/>
              <a:gd name="connsiteX2" fmla="*/ 1609399 w 1609696"/>
              <a:gd name="connsiteY2" fmla="*/ 5879 h 1609695"/>
              <a:gd name="connsiteX3" fmla="*/ 5880 w 1609696"/>
              <a:gd name="connsiteY3" fmla="*/ 1609398 h 1609695"/>
              <a:gd name="connsiteX4" fmla="*/ 0 w 1609696"/>
              <a:gd name="connsiteY4" fmla="*/ 1609695 h 1609695"/>
              <a:gd name="connsiteX5" fmla="*/ 0 w 1609696"/>
              <a:gd name="connsiteY5" fmla="*/ 1272590 h 1609695"/>
              <a:gd name="connsiteX6" fmla="*/ 116897 w 1609696"/>
              <a:gd name="connsiteY6" fmla="*/ 1254749 h 1609695"/>
              <a:gd name="connsiteX7" fmla="*/ 1254750 w 1609696"/>
              <a:gd name="connsiteY7" fmla="*/ 116896 h 1609695"/>
              <a:gd name="connsiteX8" fmla="*/ 1272591 w 1609696"/>
              <a:gd name="connsiteY8" fmla="*/ 0 h 16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696" h="1609695">
                <a:moveTo>
                  <a:pt x="1272591" y="0"/>
                </a:moveTo>
                <a:lnTo>
                  <a:pt x="1609696" y="0"/>
                </a:lnTo>
                <a:lnTo>
                  <a:pt x="1609399" y="5879"/>
                </a:lnTo>
                <a:cubicBezTo>
                  <a:pt x="1523535" y="851370"/>
                  <a:pt x="851371" y="1523534"/>
                  <a:pt x="5880" y="1609398"/>
                </a:cubicBezTo>
                <a:lnTo>
                  <a:pt x="0" y="1609695"/>
                </a:lnTo>
                <a:lnTo>
                  <a:pt x="0" y="1272590"/>
                </a:lnTo>
                <a:lnTo>
                  <a:pt x="116897" y="1254749"/>
                </a:lnTo>
                <a:cubicBezTo>
                  <a:pt x="688033" y="1137878"/>
                  <a:pt x="1137879" y="688032"/>
                  <a:pt x="1254750" y="116896"/>
                </a:cubicBezTo>
                <a:lnTo>
                  <a:pt x="127259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 flipH="1">
            <a:off x="3225800" y="1714506"/>
            <a:ext cx="2696056" cy="716687"/>
            <a:chOff x="8460508" y="2094088"/>
            <a:chExt cx="914400" cy="933319"/>
          </a:xfrm>
        </p:grpSpPr>
        <p:cxnSp>
          <p:nvCxnSpPr>
            <p:cNvPr id="29" name="Straight Connector 28"/>
            <p:cNvCxnSpPr>
              <a:stCxn id="11" idx="7"/>
            </p:cNvCxnSpPr>
            <p:nvPr/>
          </p:nvCxnSpPr>
          <p:spPr>
            <a:xfrm flipV="1">
              <a:off x="8460509" y="2094088"/>
              <a:ext cx="0" cy="933319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460508" y="2094088"/>
              <a:ext cx="914400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>
            <a:cxnSpLocks/>
            <a:stCxn id="13" idx="4"/>
          </p:cNvCxnSpPr>
          <p:nvPr/>
        </p:nvCxnSpPr>
        <p:spPr>
          <a:xfrm>
            <a:off x="7546391" y="3703783"/>
            <a:ext cx="141981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25800" y="4059383"/>
            <a:ext cx="141732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 flipV="1">
            <a:off x="6273794" y="5331973"/>
            <a:ext cx="2692407" cy="778537"/>
            <a:chOff x="8460506" y="2094088"/>
            <a:chExt cx="914402" cy="983364"/>
          </a:xfrm>
        </p:grpSpPr>
        <p:cxnSp>
          <p:nvCxnSpPr>
            <p:cNvPr id="44" name="Straight Connector 43"/>
            <p:cNvCxnSpPr>
              <a:stCxn id="23" idx="5"/>
            </p:cNvCxnSpPr>
            <p:nvPr/>
          </p:nvCxnSpPr>
          <p:spPr>
            <a:xfrm flipV="1">
              <a:off x="8460506" y="2094088"/>
              <a:ext cx="1" cy="98336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460508" y="2094088"/>
              <a:ext cx="9144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1436"/>
          <p:cNvSpPr>
            <a:spLocks noChangeArrowheads="1"/>
          </p:cNvSpPr>
          <p:nvPr/>
        </p:nvSpPr>
        <p:spPr bwMode="auto">
          <a:xfrm>
            <a:off x="269919" y="4554497"/>
            <a:ext cx="3333075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Une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réflexion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sur les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répercussions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possibles</a:t>
            </a:r>
            <a:endParaRPr lang="en-US" sz="2000" dirty="0">
              <a:solidFill>
                <a:srgbClr val="273339"/>
              </a:solidFill>
              <a:latin typeface="Neris Light" panose="00000400000000000000" pitchFamily="50" charset="0"/>
            </a:endParaRPr>
          </a:p>
        </p:txBody>
      </p:sp>
      <p:sp>
        <p:nvSpPr>
          <p:cNvPr id="51" name="Rectangle 1436"/>
          <p:cNvSpPr>
            <a:spLocks noChangeArrowheads="1"/>
          </p:cNvSpPr>
          <p:nvPr/>
        </p:nvSpPr>
        <p:spPr bwMode="auto">
          <a:xfrm>
            <a:off x="8856820" y="4870881"/>
            <a:ext cx="2952304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La mise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en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place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d’une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étude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innovante</a:t>
            </a:r>
            <a:endParaRPr lang="en-US" sz="2000" dirty="0">
              <a:solidFill>
                <a:srgbClr val="273339"/>
              </a:solidFill>
              <a:latin typeface="Neris Light" panose="00000400000000000000" pitchFamily="50" charset="0"/>
            </a:endParaRPr>
          </a:p>
        </p:txBody>
      </p:sp>
      <p:sp>
        <p:nvSpPr>
          <p:cNvPr id="57" name="Rectangle 1436"/>
          <p:cNvSpPr>
            <a:spLocks noChangeArrowheads="1"/>
          </p:cNvSpPr>
          <p:nvPr/>
        </p:nvSpPr>
        <p:spPr bwMode="auto">
          <a:xfrm>
            <a:off x="8849873" y="2293337"/>
            <a:ext cx="2926425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Une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difficulté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à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approcher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le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phénomène</a:t>
            </a:r>
            <a:endParaRPr lang="en-US" sz="2000" dirty="0">
              <a:solidFill>
                <a:srgbClr val="273339"/>
              </a:solidFill>
              <a:latin typeface="Neris Light" panose="00000400000000000000" pitchFamily="50" charset="0"/>
            </a:endParaRPr>
          </a:p>
        </p:txBody>
      </p:sp>
      <p:sp>
        <p:nvSpPr>
          <p:cNvPr id="60" name="Rectangle 1436"/>
          <p:cNvSpPr>
            <a:spLocks noChangeArrowheads="1"/>
          </p:cNvSpPr>
          <p:nvPr/>
        </p:nvSpPr>
        <p:spPr bwMode="auto">
          <a:xfrm>
            <a:off x="382876" y="2077250"/>
            <a:ext cx="3185629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Le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constat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d’une</a:t>
            </a:r>
            <a:r>
              <a:rPr lang="en-US" sz="2000" dirty="0">
                <a:solidFill>
                  <a:srgbClr val="273339"/>
                </a:solidFill>
                <a:latin typeface="Neris Light" panose="00000400000000000000" pitchFamily="50" charset="0"/>
              </a:rPr>
              <a:t> incertitude </a:t>
            </a:r>
            <a:r>
              <a:rPr lang="en-US" sz="2000" dirty="0" err="1">
                <a:solidFill>
                  <a:srgbClr val="273339"/>
                </a:solidFill>
                <a:latin typeface="Neris Light" panose="00000400000000000000" pitchFamily="50" charset="0"/>
              </a:rPr>
              <a:t>scientifique</a:t>
            </a:r>
            <a:endParaRPr lang="en-US" sz="2000" dirty="0">
              <a:solidFill>
                <a:srgbClr val="273339"/>
              </a:solidFill>
              <a:latin typeface="Neris Light" panose="00000400000000000000" pitchFamily="50" charset="0"/>
            </a:endParaRPr>
          </a:p>
        </p:txBody>
      </p:sp>
      <p:sp>
        <p:nvSpPr>
          <p:cNvPr id="36" name="Freeform 436">
            <a:extLst>
              <a:ext uri="{FF2B5EF4-FFF2-40B4-BE49-F238E27FC236}">
                <a16:creationId xmlns:a16="http://schemas.microsoft.com/office/drawing/2014/main" id="{F9AFD4B3-CE20-4522-B9C7-6424D93D578F}"/>
              </a:ext>
            </a:extLst>
          </p:cNvPr>
          <p:cNvSpPr/>
          <p:nvPr/>
        </p:nvSpPr>
        <p:spPr>
          <a:xfrm>
            <a:off x="2471789" y="1466887"/>
            <a:ext cx="518391" cy="518126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216353" y="0"/>
                </a:moveTo>
                <a:cubicBezTo>
                  <a:pt x="255605" y="0"/>
                  <a:pt x="291805" y="9672"/>
                  <a:pt x="324953" y="29016"/>
                </a:cubicBezTo>
                <a:cubicBezTo>
                  <a:pt x="358100" y="48360"/>
                  <a:pt x="384346" y="74606"/>
                  <a:pt x="403690" y="107754"/>
                </a:cubicBezTo>
                <a:cubicBezTo>
                  <a:pt x="423035" y="140902"/>
                  <a:pt x="432707" y="177102"/>
                  <a:pt x="432707" y="216353"/>
                </a:cubicBezTo>
                <a:cubicBezTo>
                  <a:pt x="432707" y="255605"/>
                  <a:pt x="423035" y="291805"/>
                  <a:pt x="403690" y="324953"/>
                </a:cubicBezTo>
                <a:cubicBezTo>
                  <a:pt x="384346" y="358101"/>
                  <a:pt x="358100" y="384347"/>
                  <a:pt x="324953" y="403691"/>
                </a:cubicBezTo>
                <a:cubicBezTo>
                  <a:pt x="291805" y="423035"/>
                  <a:pt x="255605" y="432707"/>
                  <a:pt x="216353" y="432707"/>
                </a:cubicBezTo>
                <a:cubicBezTo>
                  <a:pt x="177102" y="432707"/>
                  <a:pt x="140902" y="423035"/>
                  <a:pt x="107754" y="403691"/>
                </a:cubicBezTo>
                <a:cubicBezTo>
                  <a:pt x="74606" y="384347"/>
                  <a:pt x="48360" y="358101"/>
                  <a:pt x="29016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6" y="107754"/>
                </a:cubicBezTo>
                <a:cubicBezTo>
                  <a:pt x="48360" y="74606"/>
                  <a:pt x="74606" y="48360"/>
                  <a:pt x="107754" y="29016"/>
                </a:cubicBezTo>
                <a:cubicBezTo>
                  <a:pt x="140902" y="9672"/>
                  <a:pt x="177102" y="0"/>
                  <a:pt x="216353" y="0"/>
                </a:cubicBezTo>
                <a:close/>
                <a:moveTo>
                  <a:pt x="221987" y="72118"/>
                </a:moveTo>
                <a:cubicBezTo>
                  <a:pt x="176351" y="72118"/>
                  <a:pt x="141512" y="92119"/>
                  <a:pt x="117473" y="132122"/>
                </a:cubicBezTo>
                <a:cubicBezTo>
                  <a:pt x="114656" y="136630"/>
                  <a:pt x="115407" y="140574"/>
                  <a:pt x="119726" y="143954"/>
                </a:cubicBezTo>
                <a:lnTo>
                  <a:pt x="156913" y="172125"/>
                </a:lnTo>
                <a:cubicBezTo>
                  <a:pt x="158227" y="173252"/>
                  <a:pt x="160011" y="173815"/>
                  <a:pt x="162265" y="173815"/>
                </a:cubicBezTo>
                <a:cubicBezTo>
                  <a:pt x="165270" y="173815"/>
                  <a:pt x="167618" y="172688"/>
                  <a:pt x="169308" y="170435"/>
                </a:cubicBezTo>
                <a:cubicBezTo>
                  <a:pt x="179261" y="157664"/>
                  <a:pt x="187337" y="149025"/>
                  <a:pt x="193535" y="144517"/>
                </a:cubicBezTo>
                <a:cubicBezTo>
                  <a:pt x="199920" y="140010"/>
                  <a:pt x="207996" y="137756"/>
                  <a:pt x="217762" y="137756"/>
                </a:cubicBezTo>
                <a:cubicBezTo>
                  <a:pt x="226777" y="137756"/>
                  <a:pt x="234805" y="140198"/>
                  <a:pt x="241848" y="145081"/>
                </a:cubicBezTo>
                <a:cubicBezTo>
                  <a:pt x="248891" y="149964"/>
                  <a:pt x="252412" y="155504"/>
                  <a:pt x="252412" y="161702"/>
                </a:cubicBezTo>
                <a:cubicBezTo>
                  <a:pt x="252412" y="168838"/>
                  <a:pt x="250534" y="174567"/>
                  <a:pt x="246778" y="178886"/>
                </a:cubicBezTo>
                <a:cubicBezTo>
                  <a:pt x="243022" y="183206"/>
                  <a:pt x="236637" y="187431"/>
                  <a:pt x="227622" y="191563"/>
                </a:cubicBezTo>
                <a:cubicBezTo>
                  <a:pt x="215790" y="196822"/>
                  <a:pt x="204944" y="204944"/>
                  <a:pt x="195084" y="215931"/>
                </a:cubicBezTo>
                <a:cubicBezTo>
                  <a:pt x="185224" y="226918"/>
                  <a:pt x="180295" y="238702"/>
                  <a:pt x="180295" y="251286"/>
                </a:cubicBezTo>
                <a:lnTo>
                  <a:pt x="180295" y="261427"/>
                </a:lnTo>
                <a:cubicBezTo>
                  <a:pt x="180295" y="264056"/>
                  <a:pt x="181140" y="266216"/>
                  <a:pt x="182830" y="267906"/>
                </a:cubicBezTo>
                <a:cubicBezTo>
                  <a:pt x="184520" y="269597"/>
                  <a:pt x="186680" y="270442"/>
                  <a:pt x="189309" y="270442"/>
                </a:cubicBezTo>
                <a:lnTo>
                  <a:pt x="243397" y="270442"/>
                </a:lnTo>
                <a:cubicBezTo>
                  <a:pt x="246027" y="270442"/>
                  <a:pt x="248187" y="269597"/>
                  <a:pt x="249877" y="267906"/>
                </a:cubicBezTo>
                <a:cubicBezTo>
                  <a:pt x="251567" y="266216"/>
                  <a:pt x="252412" y="264056"/>
                  <a:pt x="252412" y="261427"/>
                </a:cubicBezTo>
                <a:cubicBezTo>
                  <a:pt x="252412" y="257859"/>
                  <a:pt x="254431" y="253211"/>
                  <a:pt x="258469" y="247482"/>
                </a:cubicBezTo>
                <a:cubicBezTo>
                  <a:pt x="262507" y="241754"/>
                  <a:pt x="267624" y="237106"/>
                  <a:pt x="273822" y="233538"/>
                </a:cubicBezTo>
                <a:cubicBezTo>
                  <a:pt x="279832" y="230157"/>
                  <a:pt x="284433" y="227481"/>
                  <a:pt x="287626" y="225509"/>
                </a:cubicBezTo>
                <a:cubicBezTo>
                  <a:pt x="290819" y="223537"/>
                  <a:pt x="295138" y="220250"/>
                  <a:pt x="300585" y="215649"/>
                </a:cubicBezTo>
                <a:cubicBezTo>
                  <a:pt x="306031" y="211048"/>
                  <a:pt x="310210" y="206541"/>
                  <a:pt x="313121" y="202127"/>
                </a:cubicBezTo>
                <a:cubicBezTo>
                  <a:pt x="316032" y="197714"/>
                  <a:pt x="318661" y="192033"/>
                  <a:pt x="321009" y="185084"/>
                </a:cubicBezTo>
                <a:cubicBezTo>
                  <a:pt x="323356" y="178135"/>
                  <a:pt x="324530" y="170529"/>
                  <a:pt x="324530" y="162265"/>
                </a:cubicBezTo>
                <a:cubicBezTo>
                  <a:pt x="324530" y="145738"/>
                  <a:pt x="319318" y="130432"/>
                  <a:pt x="308895" y="116346"/>
                </a:cubicBezTo>
                <a:cubicBezTo>
                  <a:pt x="298472" y="102261"/>
                  <a:pt x="285466" y="91368"/>
                  <a:pt x="269878" y="83668"/>
                </a:cubicBezTo>
                <a:cubicBezTo>
                  <a:pt x="254290" y="75968"/>
                  <a:pt x="238327" y="72118"/>
                  <a:pt x="221987" y="72118"/>
                </a:cubicBezTo>
                <a:close/>
                <a:moveTo>
                  <a:pt x="189309" y="288471"/>
                </a:moveTo>
                <a:cubicBezTo>
                  <a:pt x="186680" y="288471"/>
                  <a:pt x="184520" y="289316"/>
                  <a:pt x="182830" y="291007"/>
                </a:cubicBezTo>
                <a:cubicBezTo>
                  <a:pt x="181140" y="292697"/>
                  <a:pt x="180295" y="294857"/>
                  <a:pt x="180295" y="297486"/>
                </a:cubicBezTo>
                <a:lnTo>
                  <a:pt x="180295" y="351575"/>
                </a:lnTo>
                <a:cubicBezTo>
                  <a:pt x="180295" y="354204"/>
                  <a:pt x="181140" y="356364"/>
                  <a:pt x="182830" y="358054"/>
                </a:cubicBezTo>
                <a:cubicBezTo>
                  <a:pt x="184520" y="359744"/>
                  <a:pt x="186680" y="360589"/>
                  <a:pt x="189309" y="360589"/>
                </a:cubicBezTo>
                <a:lnTo>
                  <a:pt x="243397" y="360589"/>
                </a:lnTo>
                <a:cubicBezTo>
                  <a:pt x="246027" y="360589"/>
                  <a:pt x="248187" y="359744"/>
                  <a:pt x="249877" y="358054"/>
                </a:cubicBezTo>
                <a:cubicBezTo>
                  <a:pt x="251567" y="356364"/>
                  <a:pt x="252412" y="354204"/>
                  <a:pt x="252412" y="351575"/>
                </a:cubicBezTo>
                <a:lnTo>
                  <a:pt x="252412" y="297486"/>
                </a:lnTo>
                <a:cubicBezTo>
                  <a:pt x="252412" y="294857"/>
                  <a:pt x="251567" y="292697"/>
                  <a:pt x="249877" y="291007"/>
                </a:cubicBezTo>
                <a:cubicBezTo>
                  <a:pt x="248187" y="289316"/>
                  <a:pt x="246027" y="288471"/>
                  <a:pt x="243397" y="288471"/>
                </a:cubicBezTo>
                <a:lnTo>
                  <a:pt x="189309" y="2884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37" name="Graphique 2" descr="Ampoule et engrenage ">
            <a:extLst>
              <a:ext uri="{FF2B5EF4-FFF2-40B4-BE49-F238E27FC236}">
                <a16:creationId xmlns:a16="http://schemas.microsoft.com/office/drawing/2014/main" id="{536C46F4-576B-4D5C-8C29-8B8CCD2AC0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1732" y="5697681"/>
            <a:ext cx="714311" cy="71431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15F5EFB-2D6D-49AE-8194-8DE3484DE0D9}"/>
              </a:ext>
            </a:extLst>
          </p:cNvPr>
          <p:cNvSpPr txBox="1"/>
          <p:nvPr/>
        </p:nvSpPr>
        <p:spPr>
          <a:xfrm>
            <a:off x="4865292" y="3642955"/>
            <a:ext cx="2556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chemeClr val="accent5"/>
                </a:solidFill>
                <a:latin typeface="Always" pitchFamily="50" charset="0"/>
              </a:rPr>
              <a:t>Lucideuil</a:t>
            </a:r>
            <a:endParaRPr lang="fr-FR" dirty="0">
              <a:solidFill>
                <a:schemeClr val="accent5"/>
              </a:solidFill>
              <a:latin typeface="Always" pitchFamily="50" charset="0"/>
            </a:endParaRPr>
          </a:p>
        </p:txBody>
      </p:sp>
      <p:pic>
        <p:nvPicPr>
          <p:cNvPr id="40" name="Graphique 1" descr="Recherche">
            <a:extLst>
              <a:ext uri="{FF2B5EF4-FFF2-40B4-BE49-F238E27FC236}">
                <a16:creationId xmlns:a16="http://schemas.microsoft.com/office/drawing/2014/main" id="{78BAD4A6-FBE5-49B5-B000-FCD7C09C32F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47647" y="3743234"/>
            <a:ext cx="714302" cy="714302"/>
          </a:xfrm>
          <a:prstGeom prst="rect">
            <a:avLst/>
          </a:prstGeom>
        </p:spPr>
      </p:pic>
      <p:pic>
        <p:nvPicPr>
          <p:cNvPr id="42" name="Graphique 3" descr="Microscope">
            <a:extLst>
              <a:ext uri="{FF2B5EF4-FFF2-40B4-BE49-F238E27FC236}">
                <a16:creationId xmlns:a16="http://schemas.microsoft.com/office/drawing/2014/main" id="{6F7BB500-96D5-4956-AB11-8012F11C328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31732" y="3167131"/>
            <a:ext cx="707886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57" grpId="0"/>
      <p:bldP spid="60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Neris Thin" panose="00000300000000000000" pitchFamily="50" charset="0"/>
              </a:rPr>
              <a:t>MÉTHODOLOGIE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DBF4-37B7-4C4F-9728-A1C100B177EE}" type="slidenum">
              <a:rPr lang="en-US" smtClean="0"/>
              <a:t>8</a:t>
            </a:fld>
            <a:endParaRPr lang="en-US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E059ED6-1239-47D3-83FD-174FA8C15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374" y="715732"/>
            <a:ext cx="9561251" cy="614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73B7D-13C8-48D9-941B-80B86C1C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Neris Thin" panose="00000300000000000000" pitchFamily="50" charset="0"/>
              </a:rPr>
              <a:t>PORTÉES &amp; IMPLICATIONS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244A1E-AAC1-4879-A8F2-5D777041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7 Octobre 2020</a:t>
            </a:r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DE0A5D-E958-4220-85F1-52D393B4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Journée doctorale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7234FB-5F8A-4B4A-9D01-AA409F09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DBF4-37B7-4C4F-9728-A1C100B177EE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313D7FB6-5888-4DD8-9992-AB6731547AA5}"/>
              </a:ext>
            </a:extLst>
          </p:cNvPr>
          <p:cNvGrpSpPr/>
          <p:nvPr/>
        </p:nvGrpSpPr>
        <p:grpSpPr>
          <a:xfrm>
            <a:off x="3798387" y="2516655"/>
            <a:ext cx="1661290" cy="3222100"/>
            <a:chOff x="4007767" y="2262697"/>
            <a:chExt cx="1882393" cy="3650934"/>
          </a:xfrm>
        </p:grpSpPr>
        <p:sp>
          <p:nvSpPr>
            <p:cNvPr id="21" name="Freeform 137">
              <a:extLst>
                <a:ext uri="{FF2B5EF4-FFF2-40B4-BE49-F238E27FC236}">
                  <a16:creationId xmlns:a16="http://schemas.microsoft.com/office/drawing/2014/main" id="{A4DEFE13-3802-425E-BBCC-30B5518ABE11}"/>
                </a:ext>
              </a:extLst>
            </p:cNvPr>
            <p:cNvSpPr>
              <a:spLocks/>
            </p:cNvSpPr>
            <p:nvPr/>
          </p:nvSpPr>
          <p:spPr bwMode="auto">
            <a:xfrm rot="21191604">
              <a:off x="4130088" y="4241363"/>
              <a:ext cx="1119113" cy="1672268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137">
              <a:extLst>
                <a:ext uri="{FF2B5EF4-FFF2-40B4-BE49-F238E27FC236}">
                  <a16:creationId xmlns:a16="http://schemas.microsoft.com/office/drawing/2014/main" id="{93295480-0A5E-4256-A370-E87206D25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767" y="2262697"/>
              <a:ext cx="1882393" cy="2812821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" name="Group 11">
            <a:extLst>
              <a:ext uri="{FF2B5EF4-FFF2-40B4-BE49-F238E27FC236}">
                <a16:creationId xmlns:a16="http://schemas.microsoft.com/office/drawing/2014/main" id="{0FEFE211-8541-42B9-A137-8056322D95F1}"/>
              </a:ext>
            </a:extLst>
          </p:cNvPr>
          <p:cNvGrpSpPr/>
          <p:nvPr/>
        </p:nvGrpSpPr>
        <p:grpSpPr>
          <a:xfrm flipH="1">
            <a:off x="6732325" y="2610568"/>
            <a:ext cx="1612113" cy="3198025"/>
            <a:chOff x="4007767" y="2262697"/>
            <a:chExt cx="1882393" cy="3736716"/>
          </a:xfrm>
        </p:grpSpPr>
        <p:sp>
          <p:nvSpPr>
            <p:cNvPr id="18" name="Freeform 137">
              <a:extLst>
                <a:ext uri="{FF2B5EF4-FFF2-40B4-BE49-F238E27FC236}">
                  <a16:creationId xmlns:a16="http://schemas.microsoft.com/office/drawing/2014/main" id="{70FB9C72-FBCD-4EA7-8ECE-7FFA20AF423B}"/>
                </a:ext>
              </a:extLst>
            </p:cNvPr>
            <p:cNvSpPr>
              <a:spLocks/>
            </p:cNvSpPr>
            <p:nvPr/>
          </p:nvSpPr>
          <p:spPr bwMode="auto">
            <a:xfrm rot="21191604">
              <a:off x="4071546" y="4327146"/>
              <a:ext cx="1119113" cy="1672267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9" name="Freeform 137">
              <a:extLst>
                <a:ext uri="{FF2B5EF4-FFF2-40B4-BE49-F238E27FC236}">
                  <a16:creationId xmlns:a16="http://schemas.microsoft.com/office/drawing/2014/main" id="{221B4D30-1EEB-46E5-91B6-A58FD1944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767" y="2262697"/>
              <a:ext cx="1882393" cy="2812821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8FFA21A3-F17A-4FD2-BB57-74EE5EDC99DB}"/>
              </a:ext>
            </a:extLst>
          </p:cNvPr>
          <p:cNvSpPr>
            <a:spLocks/>
          </p:cNvSpPr>
          <p:nvPr/>
        </p:nvSpPr>
        <p:spPr bwMode="auto">
          <a:xfrm>
            <a:off x="838200" y="1384878"/>
            <a:ext cx="2604413" cy="1431947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b="1" dirty="0" err="1">
                <a:solidFill>
                  <a:schemeClr val="accent4"/>
                </a:solidFill>
                <a:latin typeface="Always" pitchFamily="50" charset="0"/>
              </a:rPr>
              <a:t>Etoffer</a:t>
            </a:r>
            <a:r>
              <a:rPr lang="en-US" b="1" dirty="0">
                <a:solidFill>
                  <a:schemeClr val="accent4"/>
                </a:solidFill>
                <a:latin typeface="Always" pitchFamily="50" charset="0"/>
              </a:rPr>
              <a:t> les </a:t>
            </a:r>
            <a:r>
              <a:rPr lang="en-US" b="1" dirty="0" err="1">
                <a:solidFill>
                  <a:schemeClr val="accent4"/>
                </a:solidFill>
                <a:latin typeface="Always" pitchFamily="50" charset="0"/>
              </a:rPr>
              <a:t>savoirs</a:t>
            </a:r>
            <a:endParaRPr lang="en-US" b="1" dirty="0">
              <a:solidFill>
                <a:schemeClr val="accent4"/>
              </a:solidFill>
              <a:latin typeface="Always" pitchFamily="50" charset="0"/>
            </a:endParaRPr>
          </a:p>
        </p:txBody>
      </p:sp>
      <p:sp>
        <p:nvSpPr>
          <p:cNvPr id="11" name="Freeform: Shape 8">
            <a:extLst>
              <a:ext uri="{FF2B5EF4-FFF2-40B4-BE49-F238E27FC236}">
                <a16:creationId xmlns:a16="http://schemas.microsoft.com/office/drawing/2014/main" id="{E64A8F77-619F-434A-8761-737916778F7F}"/>
              </a:ext>
            </a:extLst>
          </p:cNvPr>
          <p:cNvSpPr>
            <a:spLocks/>
          </p:cNvSpPr>
          <p:nvPr/>
        </p:nvSpPr>
        <p:spPr bwMode="auto">
          <a:xfrm>
            <a:off x="8862068" y="3550758"/>
            <a:ext cx="2604413" cy="1431947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b="1" dirty="0" err="1">
                <a:solidFill>
                  <a:schemeClr val="accent1"/>
                </a:solidFill>
                <a:latin typeface="Always" pitchFamily="50" charset="0"/>
              </a:rPr>
              <a:t>Ouverture</a:t>
            </a:r>
            <a:r>
              <a:rPr lang="en-US" b="1" dirty="0">
                <a:solidFill>
                  <a:schemeClr val="accent1"/>
                </a:solidFill>
                <a:latin typeface="Always" pitchFamily="50" charset="0"/>
              </a:rPr>
              <a:t> du dialogue</a:t>
            </a:r>
          </a:p>
        </p:txBody>
      </p:sp>
      <p:sp>
        <p:nvSpPr>
          <p:cNvPr id="13" name="Freeform: Shape 18">
            <a:extLst>
              <a:ext uri="{FF2B5EF4-FFF2-40B4-BE49-F238E27FC236}">
                <a16:creationId xmlns:a16="http://schemas.microsoft.com/office/drawing/2014/main" id="{2E9365C0-BABE-4615-AE57-007834745232}"/>
              </a:ext>
            </a:extLst>
          </p:cNvPr>
          <p:cNvSpPr>
            <a:spLocks/>
          </p:cNvSpPr>
          <p:nvPr/>
        </p:nvSpPr>
        <p:spPr bwMode="auto">
          <a:xfrm>
            <a:off x="8564616" y="1408096"/>
            <a:ext cx="2789184" cy="1533537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b="1" dirty="0">
                <a:solidFill>
                  <a:schemeClr val="accent3"/>
                </a:solidFill>
                <a:latin typeface="Always" pitchFamily="50" charset="0"/>
              </a:rPr>
              <a:t>Sensibilisation et formations</a:t>
            </a:r>
          </a:p>
        </p:txBody>
      </p:sp>
      <p:sp>
        <p:nvSpPr>
          <p:cNvPr id="14" name="Freeform: Shape 19">
            <a:extLst>
              <a:ext uri="{FF2B5EF4-FFF2-40B4-BE49-F238E27FC236}">
                <a16:creationId xmlns:a16="http://schemas.microsoft.com/office/drawing/2014/main" id="{C7C91C7E-AEF1-49E4-9678-3453F5C47FC9}"/>
              </a:ext>
            </a:extLst>
          </p:cNvPr>
          <p:cNvSpPr>
            <a:spLocks/>
          </p:cNvSpPr>
          <p:nvPr/>
        </p:nvSpPr>
        <p:spPr bwMode="auto">
          <a:xfrm>
            <a:off x="288522" y="3550448"/>
            <a:ext cx="3154091" cy="1734168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b="1" dirty="0">
                <a:solidFill>
                  <a:schemeClr val="accent2"/>
                </a:solidFill>
                <a:latin typeface="Always" pitchFamily="50" charset="0"/>
              </a:rPr>
              <a:t>Nouveaux </a:t>
            </a:r>
            <a:r>
              <a:rPr lang="en-US" b="1" dirty="0" err="1">
                <a:solidFill>
                  <a:schemeClr val="accent2"/>
                </a:solidFill>
                <a:latin typeface="Always" pitchFamily="50" charset="0"/>
              </a:rPr>
              <a:t>dispositifs</a:t>
            </a:r>
            <a:r>
              <a:rPr lang="en-US" b="1" dirty="0">
                <a:solidFill>
                  <a:schemeClr val="accent2"/>
                </a:solidFill>
                <a:latin typeface="Always" pitchFamily="50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Always" pitchFamily="50" charset="0"/>
              </a:rPr>
              <a:t>d’accompagnement</a:t>
            </a:r>
            <a:endParaRPr lang="en-US" b="1" dirty="0">
              <a:solidFill>
                <a:schemeClr val="accent2"/>
              </a:solidFill>
              <a:latin typeface="Always" pitchFamily="50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4892C0-9F04-45B8-9636-AFE3B021B0C4}"/>
              </a:ext>
            </a:extLst>
          </p:cNvPr>
          <p:cNvSpPr/>
          <p:nvPr/>
        </p:nvSpPr>
        <p:spPr>
          <a:xfrm>
            <a:off x="4984690" y="4716180"/>
            <a:ext cx="2222619" cy="1467449"/>
          </a:xfrm>
          <a:prstGeom prst="rect">
            <a:avLst/>
          </a:prstGeom>
        </p:spPr>
        <p:txBody>
          <a:bodyPr wrap="none" anchor="b">
            <a:normAutofit/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2400" b="1" cap="all" dirty="0" err="1">
                <a:solidFill>
                  <a:schemeClr val="accent5"/>
                </a:solidFill>
                <a:latin typeface="Always" pitchFamily="50" charset="0"/>
              </a:rPr>
              <a:t>Lucideuil</a:t>
            </a:r>
            <a:endParaRPr lang="en-US" sz="3600" b="1" cap="all" dirty="0">
              <a:solidFill>
                <a:schemeClr val="accent5"/>
              </a:solidFill>
              <a:latin typeface="Alway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1113</TotalTime>
  <Words>447</Words>
  <Application>Microsoft Office PowerPoint</Application>
  <PresentationFormat>Grand écran</PresentationFormat>
  <Paragraphs>108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Always</vt:lpstr>
      <vt:lpstr>Arial</vt:lpstr>
      <vt:lpstr>Calibri</vt:lpstr>
      <vt:lpstr>Calibri Light</vt:lpstr>
      <vt:lpstr>FontAwesome</vt:lpstr>
      <vt:lpstr>Neris Light</vt:lpstr>
      <vt:lpstr>Neris Thin</vt:lpstr>
      <vt:lpstr>Office Theme</vt:lpstr>
      <vt:lpstr>Présentation PowerPoint</vt:lpstr>
      <vt:lpstr>LA LUCIDITÉ TERMINALE</vt:lpstr>
      <vt:lpstr>RÉPERCUSSIONS CLINIQUES ET ETHIQUES</vt:lpstr>
      <vt:lpstr>LA LUCIDITÉ TERMINALE ET LA CONSCIENCE</vt:lpstr>
      <vt:lpstr>LA LUCIDITÉ TERMINALE ET LES SOINS</vt:lpstr>
      <vt:lpstr>LA LUCIDITÉ TERMINALE ET LES PROCHES</vt:lpstr>
      <vt:lpstr>LE PROJET “LUCIDEUIL”</vt:lpstr>
      <vt:lpstr>MÉTHODOLOGIE</vt:lpstr>
      <vt:lpstr>PORTÉES &amp; IMPLICATIONS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Maryne Mutis</dc:creator>
  <cp:lastModifiedBy>Maryne Mutis</cp:lastModifiedBy>
  <cp:revision>148</cp:revision>
  <dcterms:created xsi:type="dcterms:W3CDTF">2019-05-03T15:28:24Z</dcterms:created>
  <dcterms:modified xsi:type="dcterms:W3CDTF">2020-10-06T15:38:32Z</dcterms:modified>
</cp:coreProperties>
</file>