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64" r:id="rId5"/>
    <p:sldId id="263" r:id="rId6"/>
    <p:sldId id="261" r:id="rId7"/>
    <p:sldId id="267" r:id="rId8"/>
    <p:sldId id="268" r:id="rId9"/>
    <p:sldId id="266" r:id="rId10"/>
    <p:sldId id="262" r:id="rId11"/>
    <p:sldId id="272" r:id="rId12"/>
    <p:sldId id="273" r:id="rId13"/>
    <p:sldId id="271" r:id="rId14"/>
    <p:sldId id="269" r:id="rId15"/>
    <p:sldId id="274" r:id="rId16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45D9"/>
    <a:srgbClr val="CC99FF"/>
    <a:srgbClr val="EB2EF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3" autoAdjust="0"/>
    <p:restoredTop sz="94660"/>
  </p:normalViewPr>
  <p:slideViewPr>
    <p:cSldViewPr snapToGrid="0">
      <p:cViewPr>
        <p:scale>
          <a:sx n="75" d="100"/>
          <a:sy n="75" d="100"/>
        </p:scale>
        <p:origin x="462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5E6E1-4041-4789-AFFE-3CBB22B52F3B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01204-6C63-45D1-B176-6C2F83BE3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90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204-6C63-45D1-B176-6C2F83BE3A7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834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204-6C63-45D1-B176-6C2F83BE3A7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231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204-6C63-45D1-B176-6C2F83BE3A7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440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204-6C63-45D1-B176-6C2F83BE3A7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128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204-6C63-45D1-B176-6C2F83BE3A7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237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204-6C63-45D1-B176-6C2F83BE3A7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235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204-6C63-45D1-B176-6C2F83BE3A7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00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204-6C63-45D1-B176-6C2F83BE3A7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66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204-6C63-45D1-B176-6C2F83BE3A7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03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204-6C63-45D1-B176-6C2F83BE3A7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81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204-6C63-45D1-B176-6C2F83BE3A7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330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204-6C63-45D1-B176-6C2F83BE3A7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87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204-6C63-45D1-B176-6C2F83BE3A7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404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204-6C63-45D1-B176-6C2F83BE3A7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87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204-6C63-45D1-B176-6C2F83BE3A7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56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9E3-1DC1-4CC7-AA46-640EF89496B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D3B9-EC55-4678-B613-91BD767E6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97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9E3-1DC1-4CC7-AA46-640EF89496B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D3B9-EC55-4678-B613-91BD767E6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9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9E3-1DC1-4CC7-AA46-640EF89496B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D3B9-EC55-4678-B613-91BD767E6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48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9E3-1DC1-4CC7-AA46-640EF89496B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D3B9-EC55-4678-B613-91BD767E6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28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9E3-1DC1-4CC7-AA46-640EF89496B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D3B9-EC55-4678-B613-91BD767E6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45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9E3-1DC1-4CC7-AA46-640EF89496B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D3B9-EC55-4678-B613-91BD767E6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20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9E3-1DC1-4CC7-AA46-640EF89496B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D3B9-EC55-4678-B613-91BD767E6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27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9E3-1DC1-4CC7-AA46-640EF89496B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D3B9-EC55-4678-B613-91BD767E6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32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9E3-1DC1-4CC7-AA46-640EF89496B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D3B9-EC55-4678-B613-91BD767E6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46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9E3-1DC1-4CC7-AA46-640EF89496B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D3B9-EC55-4678-B613-91BD767E6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56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9E3-1DC1-4CC7-AA46-640EF89496B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D3B9-EC55-4678-B613-91BD767E6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7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009E3-1DC1-4CC7-AA46-640EF89496B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D3B9-EC55-4678-B613-91BD767E6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3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87287" y="2320427"/>
            <a:ext cx="5582254" cy="2387600"/>
          </a:xfrm>
        </p:spPr>
        <p:txBody>
          <a:bodyPr>
            <a:noAutofit/>
          </a:bodyPr>
          <a:lstStyle/>
          <a:p>
            <a:pPr algn="l"/>
            <a:r>
              <a:rPr lang="fr-FR" sz="3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Retours sur un programme de recherches explorant les demandes d'aide à mourir formulées en France</a:t>
            </a:r>
            <a:endParaRPr lang="fr-FR" sz="3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97468" y="0"/>
            <a:ext cx="7394532" cy="1655762"/>
          </a:xfrm>
        </p:spPr>
        <p:txBody>
          <a:bodyPr>
            <a:normAutofit/>
          </a:bodyPr>
          <a:lstStyle/>
          <a:p>
            <a:endParaRPr lang="fr-FR" sz="2000" dirty="0" smtClean="0">
              <a:solidFill>
                <a:schemeClr val="accent5"/>
              </a:solidFill>
              <a:latin typeface="Courier New" panose="02070309020205020404" pitchFamily="49" charset="0"/>
              <a:ea typeface="Ebrima" panose="02000000000000000000" pitchFamily="2" charset="0"/>
              <a:cs typeface="Courier New" panose="02070309020205020404" pitchFamily="49" charset="0"/>
            </a:endParaRPr>
          </a:p>
          <a:p>
            <a:r>
              <a:rPr lang="fr-FR" sz="2000" dirty="0" smtClean="0">
                <a:solidFill>
                  <a:schemeClr val="accent5"/>
                </a:solidFill>
                <a:latin typeface="Courier New" panose="02070309020205020404" pitchFamily="49" charset="0"/>
                <a:ea typeface="Ebrima" panose="02000000000000000000" pitchFamily="2" charset="0"/>
                <a:cs typeface="Courier New" panose="02070309020205020404" pitchFamily="49" charset="0"/>
              </a:rPr>
              <a:t>Quels </a:t>
            </a:r>
            <a:r>
              <a:rPr lang="fr-FR" sz="2000" dirty="0">
                <a:solidFill>
                  <a:schemeClr val="accent5"/>
                </a:solidFill>
                <a:latin typeface="Courier New" panose="02070309020205020404" pitchFamily="49" charset="0"/>
                <a:ea typeface="Ebrima" panose="02000000000000000000" pitchFamily="2" charset="0"/>
                <a:cs typeface="Courier New" panose="02070309020205020404" pitchFamily="49" charset="0"/>
              </a:rPr>
              <a:t>arguments nourrissent le débat public sur la fin de vie et l’aide active à mourir en France en 2023 ?</a:t>
            </a:r>
          </a:p>
          <a:p>
            <a:endParaRPr lang="fr-FR" dirty="0">
              <a:latin typeface="Courier New" panose="02070309020205020404" pitchFamily="49" charset="0"/>
              <a:ea typeface="Ebrima" panose="02000000000000000000" pitchFamily="2" charset="0"/>
              <a:cs typeface="Courier New" panose="02070309020205020404" pitchFamily="49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" y="55059"/>
            <a:ext cx="4739192" cy="6700997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6435356" y="6143625"/>
            <a:ext cx="5670919" cy="711964"/>
            <a:chOff x="4863731" y="6143625"/>
            <a:chExt cx="5670919" cy="711964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731" y="6143625"/>
              <a:ext cx="575515" cy="58911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337"/>
            <a:stretch/>
          </p:blipFill>
          <p:spPr>
            <a:xfrm>
              <a:off x="5524559" y="6143625"/>
              <a:ext cx="1318697" cy="612431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4" t="25691" b="19613"/>
            <a:stretch/>
          </p:blipFill>
          <p:spPr>
            <a:xfrm>
              <a:off x="6890469" y="6143625"/>
              <a:ext cx="1189547" cy="711964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7571" y="6143625"/>
              <a:ext cx="668344" cy="66834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470" y="6143625"/>
              <a:ext cx="1571180" cy="577446"/>
            </a:xfrm>
            <a:prstGeom prst="rect">
              <a:avLst/>
            </a:prstGeom>
          </p:spPr>
        </p:pic>
      </p:grpSp>
      <p:sp>
        <p:nvSpPr>
          <p:cNvPr id="11" name="Sous-titre 2"/>
          <p:cNvSpPr txBox="1">
            <a:spLocks/>
          </p:cNvSpPr>
          <p:nvPr/>
        </p:nvSpPr>
        <p:spPr>
          <a:xfrm>
            <a:off x="6435356" y="5203098"/>
            <a:ext cx="620964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 smtClean="0">
                <a:solidFill>
                  <a:schemeClr val="accent5"/>
                </a:solidFill>
                <a:latin typeface="Courier New" panose="02070309020205020404" pitchFamily="49" charset="0"/>
                <a:ea typeface="Ebrima" panose="02000000000000000000" pitchFamily="2" charset="0"/>
                <a:cs typeface="Courier New" panose="02070309020205020404" pitchFamily="49" charset="0"/>
              </a:rPr>
              <a:t>Hélène </a:t>
            </a:r>
            <a:r>
              <a:rPr lang="fr-FR" sz="1400" dirty="0" err="1" smtClean="0">
                <a:solidFill>
                  <a:schemeClr val="accent5"/>
                </a:solidFill>
                <a:latin typeface="Courier New" panose="02070309020205020404" pitchFamily="49" charset="0"/>
                <a:ea typeface="Ebrima" panose="02000000000000000000" pitchFamily="2" charset="0"/>
                <a:cs typeface="Courier New" panose="02070309020205020404" pitchFamily="49" charset="0"/>
              </a:rPr>
              <a:t>Trimaille</a:t>
            </a:r>
            <a:r>
              <a:rPr lang="fr-FR" sz="1400" dirty="0" smtClean="0">
                <a:solidFill>
                  <a:schemeClr val="accent5"/>
                </a:solidFill>
                <a:latin typeface="Courier New" panose="02070309020205020404" pitchFamily="49" charset="0"/>
                <a:ea typeface="Ebrima" panose="02000000000000000000" pitchFamily="2" charset="0"/>
                <a:cs typeface="Courier New" panose="02070309020205020404" pitchFamily="49" charset="0"/>
              </a:rPr>
              <a:t>, </a:t>
            </a:r>
          </a:p>
          <a:p>
            <a:pPr algn="l"/>
            <a:r>
              <a:rPr lang="fr-FR" sz="1400" dirty="0" smtClean="0">
                <a:solidFill>
                  <a:schemeClr val="accent5"/>
                </a:solidFill>
                <a:latin typeface="Courier New" panose="02070309020205020404" pitchFamily="49" charset="0"/>
                <a:ea typeface="Ebrima" panose="02000000000000000000" pitchFamily="2" charset="0"/>
                <a:cs typeface="Courier New" panose="02070309020205020404" pitchFamily="49" charset="0"/>
              </a:rPr>
              <a:t>CIC INSERM 1431, CHU - UR LINC, UFC - Besançon </a:t>
            </a:r>
          </a:p>
          <a:p>
            <a:pPr algn="l"/>
            <a:endParaRPr lang="fr-FR" dirty="0">
              <a:latin typeface="Courier New" panose="02070309020205020404" pitchFamily="49" charset="0"/>
              <a:ea typeface="Ebrima" panose="02000000000000000000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3817" y="1363712"/>
            <a:ext cx="4432072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Etude </a:t>
            </a:r>
            <a:r>
              <a:rPr lang="fr-FR" sz="1600" b="1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qualitative</a:t>
            </a:r>
            <a:r>
              <a:rPr lang="fr-FR" sz="1600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menée entre mai 2019 et juillet 2021 auprès de </a:t>
            </a:r>
            <a:r>
              <a:rPr lang="fr-FR" sz="1600" b="1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résidents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d’</a:t>
            </a:r>
            <a:r>
              <a:rPr lang="fr-FR" sz="1600" b="1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EHPAD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 BFC formulant une demande d’aide active à mourir, un de leur proche et le professionnel de santé ayant reçu la demande.</a:t>
            </a:r>
          </a:p>
          <a:p>
            <a:pPr marL="0" indent="0" algn="just">
              <a:buNone/>
            </a:pP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Deux temps d’entretiens étaient prévus à un mois d’intervalle auprès de chacun des acteurs de la triade, lorsque cela était possible. </a:t>
            </a:r>
          </a:p>
          <a:p>
            <a:pPr marL="0" indent="0" algn="just">
              <a:buNone/>
            </a:pP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fr-FR" sz="1600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Population peu investiguée</a:t>
            </a:r>
          </a:p>
          <a:p>
            <a:pPr marL="0" indent="0" algn="just">
              <a:buNone/>
            </a:pPr>
            <a:r>
              <a:rPr lang="fr-FR" sz="1600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Difficulté pour rencontrer les proches de résidents d’EHPAD.</a:t>
            </a:r>
          </a:p>
          <a:p>
            <a:pPr marL="0" indent="0" algn="just">
              <a:buNone/>
            </a:pP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fr-FR" sz="1600" b="1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Focus sur le discours des résidents d’EHPAD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2275" y="239972"/>
            <a:ext cx="113986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Etude DESAGE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6855" t="22572" r="63447" b="29886"/>
          <a:stretch/>
        </p:blipFill>
        <p:spPr>
          <a:xfrm>
            <a:off x="6477000" y="1363712"/>
            <a:ext cx="5715000" cy="47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705" y="838986"/>
            <a:ext cx="4232635" cy="533797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fr-FR" b="1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Pour les personnes dont l’autonomie relative est entravée </a:t>
            </a:r>
            <a:r>
              <a:rPr lang="fr-FR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fr-FR" dirty="0" smtClean="0">
              <a:solidFill>
                <a:srgbClr val="AF45D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temps de la fin de vie est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perçu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comme </a:t>
            </a:r>
            <a:r>
              <a:rPr lang="fr-FR" b="1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dépourvu de sens, et difficile </a:t>
            </a:r>
            <a:r>
              <a:rPr lang="fr-FR" b="1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à </a:t>
            </a:r>
            <a:r>
              <a:rPr lang="fr-FR" b="1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vivre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pPr marL="0" indent="0" algn="just">
              <a:buNone/>
            </a:pP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Certains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se perçoivent </a:t>
            </a:r>
            <a:r>
              <a:rPr lang="fr-FR" b="1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hors du monde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 témoignant leur désinvestissement parce que dans l’attente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d’une mort qui vient à petits feux. 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discours est ponctué de résignation, désespoir. 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temps de la fin de la vie est vécu comme une </a:t>
            </a:r>
            <a:r>
              <a:rPr lang="fr-FR" b="1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punition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 algn="just">
              <a:buNone/>
            </a:pP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mort est alors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perçue comme une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réponse à </a:t>
            </a:r>
            <a:r>
              <a:rPr lang="fr-FR" b="1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 état de souffrance qui n’est plus acceptable à leurs </a:t>
            </a:r>
            <a:r>
              <a:rPr lang="fr-FR" b="1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yeux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ils évoquent une </a:t>
            </a:r>
            <a:r>
              <a:rPr lang="fr-FR" b="1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certaine urgence à arrêter de souffrir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 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24206" y="6176963"/>
            <a:ext cx="4667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Extraits d’entretiens menés auprès </a:t>
            </a:r>
          </a:p>
          <a:p>
            <a:r>
              <a:rPr lang="fr-FR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résidents d’EHPAD - DESAGE</a:t>
            </a:r>
            <a:endParaRPr lang="fr-FR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6358" y="678886"/>
            <a:ext cx="4270342" cy="5790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b="1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Pour les personnes disposant d’une autonomie relative </a:t>
            </a:r>
            <a:r>
              <a:rPr lang="fr-FR" sz="2000" b="1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algn="just">
              <a:buNone/>
            </a:pP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C’est 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la </a:t>
            </a:r>
            <a:r>
              <a:rPr lang="fr-FR" sz="1800" b="1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confrontation aux résidents dépendants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aux </a:t>
            </a:r>
            <a:r>
              <a:rPr lang="fr-FR" sz="1800" b="1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remémoration des conditions de mourir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vécues comme traumatisantes dans leur parcours de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vie qui 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renforcent leur </a:t>
            </a:r>
            <a:r>
              <a:rPr lang="fr-FR" sz="1800" b="1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crainte 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des conditions de leur </a:t>
            </a:r>
            <a:r>
              <a:rPr lang="fr-FR" sz="1800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propre fin de vie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la crainte de </a:t>
            </a:r>
            <a:r>
              <a:rPr lang="fr-FR" sz="1800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leur dégradation physique ou psychique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fr-F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Leur 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vie actuelle est aux antipodes de la vie qu’ils ont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mené 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jusqu’alors et </a:t>
            </a:r>
            <a:r>
              <a:rPr lang="fr-FR" sz="1800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questionne alors le sens de leur vie, de leur avenir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fr-FR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24206" y="6176963"/>
            <a:ext cx="4667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Extraits d’entretiens menés auprès </a:t>
            </a:r>
          </a:p>
          <a:p>
            <a:r>
              <a:rPr lang="fr-FR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résidents d’EHPAD - DESAGE</a:t>
            </a:r>
            <a:endParaRPr lang="fr-FR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8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19569" y="512010"/>
            <a:ext cx="11142481" cy="5131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L’étude met en évidence le fait que :</a:t>
            </a:r>
          </a:p>
          <a:p>
            <a:pPr marL="0" indent="0" algn="just">
              <a:buNone/>
            </a:pPr>
            <a:endParaRPr lang="fr-F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buFontTx/>
              <a:buChar char="-"/>
            </a:pP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Les résidents décrivent </a:t>
            </a:r>
            <a:r>
              <a:rPr lang="fr-FR" sz="1800" b="1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l’angoisse d’une mort plus ou moins proche dans la souffrance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 </a:t>
            </a:r>
            <a:r>
              <a:rPr lang="fr-FR" sz="1800" b="1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respect de l’autonomie décisionnelle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est questionné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 désir de pouvoir décider pour soi-même, d’être acteur de leur mort, </a:t>
            </a:r>
            <a:r>
              <a:rPr lang="fr-FR" sz="1800" b="1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ne pas la subir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Certains nomment leur incompréhension quant au refus de leur requête, notamment lorsqu’ils vivent une situation de </a:t>
            </a:r>
            <a:r>
              <a:rPr lang="fr-FR" sz="1800" b="1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souffrance extrême qui ne semble pas être reconnue par autrui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par la société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Une des finalités de ces demandes est </a:t>
            </a:r>
            <a:r>
              <a:rPr lang="fr-FR" sz="1800" b="1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d’appeler à reconnaitre une souffrance insupportable.</a:t>
            </a:r>
          </a:p>
          <a:p>
            <a:pPr algn="just">
              <a:buFontTx/>
              <a:buChar char="-"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Les réponses apportées par les professionnels repositionnent généralement </a:t>
            </a:r>
            <a:r>
              <a:rPr lang="fr-FR" sz="1800" b="1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 cadre législatif et/ou les réponses médicamenteuses et clôt les échanges. </a:t>
            </a:r>
          </a:p>
          <a:p>
            <a:pPr algn="just">
              <a:buFontTx/>
              <a:buChar char="-"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Ces réponses ne légitiment pas leur demande et laissent les personnes </a:t>
            </a:r>
            <a:r>
              <a:rPr lang="fr-FR" sz="1800" b="1" dirty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seules avec leur demande, leur souffrance</a:t>
            </a:r>
            <a:r>
              <a:rPr lang="fr-FR" sz="1800" b="1" dirty="0" smtClean="0">
                <a:solidFill>
                  <a:srgbClr val="AF45D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fr-F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5870793"/>
            <a:ext cx="12192000" cy="738664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Mathieu-Nicot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F.,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Trimaille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H., Dit-Jean, A. C., Bonnet, M., Godard-Marceau, A.,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Bondier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M., &amp; Aubry, R. (2022,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December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).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Vers la compréhension des demandes d’aide à mourir de résidents d’EHPAD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Une étude qualitative multicentrique. In </a:t>
            </a:r>
            <a:r>
              <a:rPr lang="fr-FR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Annales Médico-psychologiques, revue psychiatrique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Elsevier Masson.</a:t>
            </a:r>
          </a:p>
        </p:txBody>
      </p:sp>
    </p:spTree>
    <p:extLst>
      <p:ext uri="{BB962C8B-B14F-4D97-AF65-F5344CB8AC3E}">
        <p14:creationId xmlns:p14="http://schemas.microsoft.com/office/powerpoint/2010/main" val="7279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1451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la recherche aux soins… </a:t>
            </a:r>
            <a:endParaRPr lang="fr-FR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497014"/>
            <a:ext cx="7213600" cy="45450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recherche semble offrir un </a:t>
            </a: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espace de parole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bénéfique aux différentes personnes rencontrées, parce qu’elle permet aux acteurs de </a:t>
            </a: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décrire leur réalité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d’être entendu, d’être reconnu, d’être </a:t>
            </a: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resitué </a:t>
            </a: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dans le monde des vivants. </a:t>
            </a:r>
          </a:p>
          <a:p>
            <a:pPr marL="0" indent="0" algn="just">
              <a:buNone/>
            </a:pP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 observe alors la nécessité d’une </a:t>
            </a: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écoute active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et d’un cadre réflexif dans l’accompagnement pour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faciliter les </a:t>
            </a: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échanges </a:t>
            </a: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autour de ces demandes d’aide active à mourir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entre les patients, leurs proches et les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professionnels.</a:t>
            </a:r>
          </a:p>
          <a:p>
            <a:pPr marL="0" indent="0" algn="just">
              <a:buNone/>
            </a:pP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 discussions des résultats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la recherche avec des </a:t>
            </a: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professionnels de santé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permet d’opérer le passage entre la recherche et offrir des pistes dans le soin, l’accompagnement. </a:t>
            </a:r>
            <a:endParaRPr lang="fr-F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Poursuite avec des </a:t>
            </a: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recherches-action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avec la mise en place de dispositifs d’accompagnement et d’évaluation de l’impact d’une modification des pratiques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soignantes dans la relation soignant-soigné.</a:t>
            </a:r>
            <a:endParaRPr lang="fr-F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71187" t="16186" r="13574" b="30240"/>
          <a:stretch/>
        </p:blipFill>
        <p:spPr>
          <a:xfrm>
            <a:off x="8060082" y="1199801"/>
            <a:ext cx="3916018" cy="45247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572500" y="5918200"/>
            <a:ext cx="340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Cycle de webinaires « </a:t>
            </a:r>
            <a:r>
              <a:rPr lang="fr-FR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Je veux mourir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» organisé par la SFAP – Novembre 2023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83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35482" y="1017957"/>
            <a:ext cx="5582254" cy="23876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Merci pour votre attentio</a:t>
            </a:r>
            <a:r>
              <a:rPr lang="fr-FR" sz="3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fr-FR" sz="3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" y="55059"/>
            <a:ext cx="4739192" cy="6700997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6435356" y="6143625"/>
            <a:ext cx="5670919" cy="711964"/>
            <a:chOff x="4863731" y="6143625"/>
            <a:chExt cx="5670919" cy="711964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731" y="6143625"/>
              <a:ext cx="575515" cy="58911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337"/>
            <a:stretch/>
          </p:blipFill>
          <p:spPr>
            <a:xfrm>
              <a:off x="5524559" y="6143625"/>
              <a:ext cx="1318697" cy="612431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4" t="25691" b="19613"/>
            <a:stretch/>
          </p:blipFill>
          <p:spPr>
            <a:xfrm>
              <a:off x="6890469" y="6143625"/>
              <a:ext cx="1189547" cy="711964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7571" y="6143625"/>
              <a:ext cx="668344" cy="66834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470" y="6143625"/>
              <a:ext cx="1571180" cy="577446"/>
            </a:xfrm>
            <a:prstGeom prst="rect">
              <a:avLst/>
            </a:prstGeom>
          </p:spPr>
        </p:pic>
      </p:grpSp>
      <p:sp>
        <p:nvSpPr>
          <p:cNvPr id="11" name="Sous-titre 2"/>
          <p:cNvSpPr txBox="1">
            <a:spLocks/>
          </p:cNvSpPr>
          <p:nvPr/>
        </p:nvSpPr>
        <p:spPr>
          <a:xfrm>
            <a:off x="6435356" y="5203098"/>
            <a:ext cx="620964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 smtClean="0">
                <a:solidFill>
                  <a:schemeClr val="accent5"/>
                </a:solidFill>
                <a:latin typeface="Courier New" panose="02070309020205020404" pitchFamily="49" charset="0"/>
                <a:ea typeface="Ebrima" panose="02000000000000000000" pitchFamily="2" charset="0"/>
                <a:cs typeface="Courier New" panose="02070309020205020404" pitchFamily="49" charset="0"/>
              </a:rPr>
              <a:t>Hélène </a:t>
            </a:r>
            <a:r>
              <a:rPr lang="fr-FR" sz="1400" dirty="0" err="1" smtClean="0">
                <a:solidFill>
                  <a:schemeClr val="accent5"/>
                </a:solidFill>
                <a:latin typeface="Courier New" panose="02070309020205020404" pitchFamily="49" charset="0"/>
                <a:ea typeface="Ebrima" panose="02000000000000000000" pitchFamily="2" charset="0"/>
                <a:cs typeface="Courier New" panose="02070309020205020404" pitchFamily="49" charset="0"/>
              </a:rPr>
              <a:t>Trimaille</a:t>
            </a:r>
            <a:r>
              <a:rPr lang="fr-FR" sz="1400" dirty="0" smtClean="0">
                <a:solidFill>
                  <a:schemeClr val="accent5"/>
                </a:solidFill>
                <a:latin typeface="Courier New" panose="02070309020205020404" pitchFamily="49" charset="0"/>
                <a:ea typeface="Ebrima" panose="02000000000000000000" pitchFamily="2" charset="0"/>
                <a:cs typeface="Courier New" panose="02070309020205020404" pitchFamily="49" charset="0"/>
              </a:rPr>
              <a:t>, </a:t>
            </a:r>
          </a:p>
          <a:p>
            <a:pPr algn="l"/>
            <a:r>
              <a:rPr lang="fr-FR" sz="1400" dirty="0" smtClean="0">
                <a:solidFill>
                  <a:schemeClr val="accent5"/>
                </a:solidFill>
                <a:latin typeface="Courier New" panose="02070309020205020404" pitchFamily="49" charset="0"/>
                <a:ea typeface="Ebrima" panose="02000000000000000000" pitchFamily="2" charset="0"/>
                <a:cs typeface="Courier New" panose="02070309020205020404" pitchFamily="49" charset="0"/>
              </a:rPr>
              <a:t>CIC INSERM 1431, CHU - UR LINC, UFC - Besançon </a:t>
            </a:r>
          </a:p>
          <a:p>
            <a:pPr algn="l"/>
            <a:endParaRPr lang="fr-FR" dirty="0">
              <a:latin typeface="Courier New" panose="02070309020205020404" pitchFamily="49" charset="0"/>
              <a:ea typeface="Ebrima" panose="02000000000000000000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Equipe de recherche « Ethique &amp; Progrès Médical »,</a:t>
            </a:r>
            <a:br>
              <a:rPr lang="fr-FR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Centre d’Investigation Clinique, CHU Besançon</a:t>
            </a:r>
            <a:endParaRPr lang="fr-FR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L’équipe coordonnée par Aline 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Chassagne, a été fondée en 2008 par Régis Aubry, Lionel </a:t>
            </a:r>
            <a:r>
              <a:rPr lang="fr-F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Pazart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 Elodie </a:t>
            </a:r>
            <a:r>
              <a:rPr lang="fr-F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Cretin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just"/>
            <a:endParaRPr lang="fr-FR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Pour intégrer les Sciences Humaines et Sociales dans la recherche clinique afin </a:t>
            </a:r>
            <a:r>
              <a:rPr lang="fr-F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d’explorer les questions éthiques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qui émergent dans le champ de la santé, notamment dans le champ de la fin de la vie ; les </a:t>
            </a:r>
            <a:r>
              <a:rPr lang="fr-F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décrire, les comprendre, les expliquer. </a:t>
            </a:r>
          </a:p>
          <a:p>
            <a:pPr algn="just"/>
            <a:endParaRPr lang="fr-FR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Travail en </a:t>
            </a:r>
            <a:r>
              <a:rPr lang="fr-F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interdisciplinarité</a:t>
            </a:r>
            <a:r>
              <a:rPr lang="fr-F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entre mondes médical, paramédical et sciences humaines et sociales pour construire les questions de recherche, les outils et le recueil des données, le travail d’analyse et de valorisation des données. </a:t>
            </a:r>
          </a:p>
        </p:txBody>
      </p:sp>
    </p:spTree>
    <p:extLst>
      <p:ext uri="{BB962C8B-B14F-4D97-AF65-F5344CB8AC3E}">
        <p14:creationId xmlns:p14="http://schemas.microsoft.com/office/powerpoint/2010/main" val="25076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Programme de </a:t>
            </a:r>
            <a:r>
              <a:rPr lang="fr-FR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recherches </a:t>
            </a:r>
            <a:r>
              <a:rPr lang="fr-FR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sur les Demandes d’Euthanasie et de Suicide Assisté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823" y="1690688"/>
            <a:ext cx="11429999" cy="4486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Les questions initiales souhaitent explorer ces demandes d’aide active à mourir auprès des </a:t>
            </a:r>
            <a:r>
              <a:rPr lang="fr-FR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acteurs concernés 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>
              <a:buFontTx/>
              <a:buChar char="-"/>
            </a:pP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Pour les décrire : Qui demande ? A qui ? Où ? Combien de personnes cela concerne ? </a:t>
            </a:r>
          </a:p>
          <a:p>
            <a:pPr>
              <a:buFontTx/>
              <a:buChar char="-"/>
            </a:pP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Pour les comprendre : Pourquoi ? Comment ? Qu’est-ce que cela produit dans l’interaction…. ? </a:t>
            </a:r>
          </a:p>
          <a:p>
            <a:pPr marL="0" indent="0">
              <a:buNone/>
            </a:pP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 qui nécessite leur appréhension à l’aide de différentes méthodologies ; qualitative et quantitative.  </a:t>
            </a:r>
          </a:p>
          <a:p>
            <a:pPr marL="0" indent="0">
              <a:buNone/>
            </a:pPr>
            <a:endParaRPr lang="fr-FR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L’acte </a:t>
            </a:r>
            <a:r>
              <a:rPr lang="fr-FR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est interdit 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fr-FR" sz="2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mais </a:t>
            </a:r>
            <a:r>
              <a:rPr lang="fr-FR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 fait de le demander ne l’est </a:t>
            </a:r>
            <a:r>
              <a:rPr lang="fr-FR" sz="2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pas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ce qui complique l’accès aux terrains, aux données : </a:t>
            </a:r>
          </a:p>
          <a:p>
            <a:r>
              <a:rPr lang="fr-FR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Difficultés pour </a:t>
            </a:r>
            <a:r>
              <a:rPr lang="fr-FR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obtenir les </a:t>
            </a:r>
            <a:r>
              <a:rPr lang="fr-FR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autorisations ;</a:t>
            </a:r>
            <a:endParaRPr lang="fr-FR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Difficultés pour </a:t>
            </a:r>
            <a:r>
              <a:rPr lang="fr-FR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trouver des financements ;</a:t>
            </a:r>
            <a:endParaRPr lang="fr-FR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Difficultés </a:t>
            </a:r>
            <a:r>
              <a:rPr lang="fr-FR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d’enquêter auprès de cette population 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(fatigue, essoufflements, émotions…);</a:t>
            </a:r>
          </a:p>
          <a:p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Difficultés pour certaines équipes, certains soignants </a:t>
            </a:r>
            <a:r>
              <a:rPr lang="fr-FR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d’entendre, de faire remonter les demandes 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d’aide active à mourir notamment dans le cadre de la recherche. 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87682" y="4259922"/>
            <a:ext cx="6772218" cy="24270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891" t="16457" r="43548" b="19259"/>
          <a:stretch/>
        </p:blipFill>
        <p:spPr>
          <a:xfrm>
            <a:off x="6913982" y="146585"/>
            <a:ext cx="5240243" cy="20671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5364" y="375781"/>
            <a:ext cx="657616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Etude DESA</a:t>
            </a:r>
          </a:p>
          <a:p>
            <a:endParaRPr lang="fr-FR" dirty="0"/>
          </a:p>
          <a:p>
            <a:pPr algn="just"/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Exploration par </a:t>
            </a:r>
            <a:r>
              <a:rPr lang="fr-FR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entretiens semi-dirigés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auprès des </a:t>
            </a:r>
            <a:r>
              <a:rPr lang="fr-FR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patients hospitalisés en USP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d’un de leur </a:t>
            </a:r>
            <a:r>
              <a:rPr lang="fr-FR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proche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et du </a:t>
            </a:r>
            <a:r>
              <a:rPr lang="fr-FR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professionnel de santé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ayant réceptionné la demande entre octobre 2014 et novembre 2015.</a:t>
            </a:r>
          </a:p>
          <a:p>
            <a:pPr algn="just"/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 sein des 5 </a:t>
            </a:r>
            <a:r>
              <a:rPr lang="fr-FR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USP de Bourgogne-Franche-Comté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et des 6 USP de la </a:t>
            </a:r>
            <a:r>
              <a:rPr lang="fr-FR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Maison Médicale Jeanne Garnier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à Paris (150 lits).</a:t>
            </a:r>
          </a:p>
          <a:p>
            <a:pPr algn="just"/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 demandes recensées, </a:t>
            </a:r>
            <a:r>
              <a:rPr lang="fr-FR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 demandes explorées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fr-FR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Deux temps d’entretiens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étaient prévus avec chacun des acteurs de la triade (J0 &amp; J7)</a:t>
            </a:r>
          </a:p>
          <a:p>
            <a:pPr algn="just"/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fr-FR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 Trois publications issues de l’analyse des données recueillies s’intéressant à la perspective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 patients ;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 professionnels ;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 proches (à venir). </a:t>
            </a:r>
          </a:p>
          <a:p>
            <a:endParaRPr lang="fr-FR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 Poster présenté par Camille De </a:t>
            </a:r>
            <a:r>
              <a:rPr lang="fr-FR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Cock</a:t>
            </a:r>
            <a:r>
              <a:rPr lang="fr-FR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« </a:t>
            </a:r>
            <a:r>
              <a:rPr lang="fr-FR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Vécu des </a:t>
            </a:r>
            <a:r>
              <a:rPr lang="fr-FR" sz="1600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professionnels de santé recevant une demande d’euthanasie ou de suicide assisté</a:t>
            </a:r>
            <a:r>
              <a:rPr lang="fr-FR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»</a:t>
            </a:r>
            <a:endParaRPr lang="fr-FR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23141" t="34444" r="55314" b="35448"/>
          <a:stretch/>
        </p:blipFill>
        <p:spPr>
          <a:xfrm>
            <a:off x="6947582" y="4310628"/>
            <a:ext cx="5244418" cy="23994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13465" t="35302" r="65236" b="46006"/>
          <a:stretch/>
        </p:blipFill>
        <p:spPr>
          <a:xfrm>
            <a:off x="6947582" y="2521580"/>
            <a:ext cx="5206643" cy="1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2275" y="239972"/>
            <a:ext cx="113986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Etude epiDESA2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31975" y="1280163"/>
            <a:ext cx="45464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Recensement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des demandes d’euthanasie et de suicide assisté formulées en Bourgogne Franche-Comté entre Janvier et Décembre 2017, peu importe le lieu de soin (Hôpital, Clinique, Cabinet libéral, EHPAD). 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recueil de données se base sur </a:t>
            </a:r>
            <a:r>
              <a:rPr lang="fr-FR" b="1" dirty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trois questionnaires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remplis durant la semaine qui suivait la formulation d’une demande par un patient en fin de vie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just"/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146 demandes signalées, </a:t>
            </a:r>
            <a:r>
              <a:rPr lang="fr-FR" b="1" dirty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55 demandes incluses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et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analysées. </a:t>
            </a:r>
            <a:endParaRPr lang="fr-FR" dirty="0"/>
          </a:p>
        </p:txBody>
      </p:sp>
      <p:pic>
        <p:nvPicPr>
          <p:cNvPr id="10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357" t="13230" r="60508" b="21728"/>
          <a:stretch/>
        </p:blipFill>
        <p:spPr>
          <a:xfrm>
            <a:off x="5425388" y="0"/>
            <a:ext cx="6780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5" b="9406"/>
          <a:stretch/>
        </p:blipFill>
        <p:spPr>
          <a:xfrm>
            <a:off x="1088018" y="195942"/>
            <a:ext cx="7217919" cy="38067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751734" y="904212"/>
            <a:ext cx="3138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Une partie des demandes signalées n’ont pas été incluses du fait de </a:t>
            </a:r>
            <a:r>
              <a:rPr lang="fr-FR" sz="1600" b="1" dirty="0" smtClean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difficultés à engager le dialogue sur le sujet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1" b="11102"/>
          <a:stretch/>
        </p:blipFill>
        <p:spPr>
          <a:xfrm>
            <a:off x="5841895" y="2935920"/>
            <a:ext cx="5166535" cy="39220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1812" y="4495084"/>
            <a:ext cx="50417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partir de cet échantillon, l’analyse s’est portée sur </a:t>
            </a:r>
            <a:r>
              <a:rPr lang="fr-FR" sz="1600" b="1" dirty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l’évolution des ces demandes d’aide active à </a:t>
            </a:r>
            <a:r>
              <a:rPr lang="fr-FR" sz="1600" b="1" dirty="0" smtClean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mourir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dans la relation soignant-soigné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à partir des réponses apportées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aux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questions ouvertes sur les motifs de l'évolution de la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demande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09" y="161108"/>
            <a:ext cx="6696892" cy="669689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204065" y="6235916"/>
            <a:ext cx="539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Extraits de commentaires écrits </a:t>
            </a:r>
          </a:p>
          <a:p>
            <a:r>
              <a:rPr lang="fr-FR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 les professionnels de santé – epiDESA2</a:t>
            </a:r>
            <a:endParaRPr lang="fr-FR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370" y="411571"/>
            <a:ext cx="2269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possibilité d’échanger a permis à certains patients de </a:t>
            </a:r>
            <a:r>
              <a:rPr lang="fr-FR" sz="1600" b="1" i="1" dirty="0" smtClean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parler de leur espoir retrouvé ou leur désespoir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face à leur situation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097588" y="2549741"/>
            <a:ext cx="19594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L’absence d’échange autour de la demande conduit les professionnels à déclarer que la demande n’a pas été réitérée alors que </a:t>
            </a:r>
            <a:r>
              <a:rPr lang="fr-FR" sz="1600" b="1" i="1" dirty="0" smtClean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 sujet n’a pas été abordé de nouveau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0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473" y="825451"/>
            <a:ext cx="11595827" cy="33305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L’étude met en évidence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 algn="just">
              <a:buNone/>
            </a:pPr>
            <a:endParaRPr lang="fr-F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buFontTx/>
              <a:buChar char="-"/>
            </a:pPr>
            <a:r>
              <a:rPr lang="fr-FR" sz="1800" b="1" dirty="0" smtClean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L’existence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 demandes d’aide active à mourir malgré un cadre législatif l’interdisan</a:t>
            </a:r>
            <a:r>
              <a:rPr lang="fr-FR" sz="1800" dirty="0">
                <a:latin typeface="Inconsolata" panose="00000509000000000000" pitchFamily="49" charset="0"/>
              </a:rPr>
              <a:t>t </a:t>
            </a:r>
            <a:r>
              <a:rPr lang="fr-FR" sz="1800" dirty="0" smtClean="0">
                <a:latin typeface="Inconsolata" panose="00000509000000000000" pitchFamily="49" charset="0"/>
              </a:rPr>
              <a:t>;</a:t>
            </a:r>
          </a:p>
          <a:p>
            <a:pPr marL="0" indent="0" algn="just">
              <a:buNone/>
            </a:pPr>
            <a:endParaRPr lang="fr-FR" sz="1800" dirty="0">
              <a:latin typeface="Inconsolata" panose="00000509000000000000" pitchFamily="49" charset="0"/>
            </a:endParaRPr>
          </a:p>
          <a:p>
            <a:pPr marL="0" indent="0" algn="just">
              <a:buNone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 fait que les 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demandes peuvent émerger dans de </a:t>
            </a:r>
            <a:r>
              <a:rPr lang="fr-FR" sz="1800" b="1" dirty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multiples contextes</a:t>
            </a:r>
            <a:r>
              <a:rPr lang="fr-FR" sz="1800" dirty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(USP, à domicile, EHPAD…)</a:t>
            </a:r>
          </a:p>
          <a:p>
            <a:pPr marL="0" indent="0" algn="just">
              <a:buNone/>
            </a:pPr>
            <a:endParaRPr lang="fr-F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6474" y="3644900"/>
            <a:ext cx="11595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Des </a:t>
            </a:r>
            <a:r>
              <a:rPr lang="fr-FR" b="1" dirty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difficultés méthodologiques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pour </a:t>
            </a:r>
            <a:r>
              <a:rPr lang="fr-FR" b="1" dirty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atteindre et décrire la réalité</a:t>
            </a:r>
            <a:r>
              <a:rPr lang="fr-FR" dirty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du phénomène. Le recensement n’est pas exhaustif; certaines demandes ne sont pas entendues, certaines demandes ne sont pas signalées. </a:t>
            </a:r>
          </a:p>
          <a:p>
            <a:pPr algn="just"/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 Des </a:t>
            </a:r>
            <a:r>
              <a:rPr lang="fr-FR" b="1" dirty="0">
                <a:solidFill>
                  <a:srgbClr val="EB2E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difficultés d’échanger autour de la demande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et questionne la dimension éthique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fr-FR" i="1" dirty="0">
                <a:latin typeface="Courier New" panose="02070309020205020404" pitchFamily="49" charset="0"/>
                <a:cs typeface="Courier New" panose="02070309020205020404" pitchFamily="49" charset="0"/>
              </a:rPr>
              <a:t>comment soigner ce qui ne peut être entendu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fr-FR" dirty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5953224"/>
            <a:ext cx="12172949" cy="73866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Trimaille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H.,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Mathieu-Nicot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F.,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Bondier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M., Godard-Marceau, A., Aubry, R.,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Pazart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L., &amp; Chassagne, A. (2023).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Évolution des demandes d’euthanasie ou de suicide assisté selon les professionnels de santé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 </a:t>
            </a:r>
            <a:r>
              <a:rPr lang="fr-FR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Médecine Palliative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 </a:t>
            </a:r>
            <a:r>
              <a:rPr lang="fr-FR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(2), 84-100.</a:t>
            </a:r>
          </a:p>
        </p:txBody>
      </p:sp>
    </p:spTree>
    <p:extLst>
      <p:ext uri="{BB962C8B-B14F-4D97-AF65-F5344CB8AC3E}">
        <p14:creationId xmlns:p14="http://schemas.microsoft.com/office/powerpoint/2010/main" val="6859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1465</Words>
  <Application>Microsoft Office PowerPoint</Application>
  <PresentationFormat>Grand écran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Ebrima</vt:lpstr>
      <vt:lpstr>Inconsolata</vt:lpstr>
      <vt:lpstr>Thème Office</vt:lpstr>
      <vt:lpstr>Retours sur un programme de recherches explorant les demandes d'aide à mourir formulées en France</vt:lpstr>
      <vt:lpstr>Equipe de recherche « Ethique &amp; Progrès Médical », Centre d’Investigation Clinique, CHU Besançon</vt:lpstr>
      <vt:lpstr>Programme de recherches sur les Demandes d’Euthanasie et de Suicide Assisté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 la recherche aux soins… </vt:lpstr>
      <vt:lpstr>Merci pour votre attention</vt:lpstr>
    </vt:vector>
  </TitlesOfParts>
  <Company>CHRU de Besançon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htrimaille (B11826)</dc:creator>
  <cp:lastModifiedBy>htrimaille (B11826)</cp:lastModifiedBy>
  <cp:revision>75</cp:revision>
  <cp:lastPrinted>2023-11-20T08:50:09Z</cp:lastPrinted>
  <dcterms:created xsi:type="dcterms:W3CDTF">2023-11-08T22:39:40Z</dcterms:created>
  <dcterms:modified xsi:type="dcterms:W3CDTF">2023-11-20T13:01:28Z</dcterms:modified>
</cp:coreProperties>
</file>